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97" r:id="rId3"/>
    <p:sldId id="258" r:id="rId5"/>
    <p:sldId id="259" r:id="rId6"/>
    <p:sldId id="379" r:id="rId7"/>
    <p:sldId id="380" r:id="rId8"/>
    <p:sldId id="381" r:id="rId9"/>
    <p:sldId id="378" r:id="rId10"/>
    <p:sldId id="260" r:id="rId11"/>
    <p:sldId id="416" r:id="rId12"/>
    <p:sldId id="384" r:id="rId13"/>
    <p:sldId id="388" r:id="rId14"/>
    <p:sldId id="385" r:id="rId15"/>
    <p:sldId id="387" r:id="rId16"/>
    <p:sldId id="413" r:id="rId17"/>
    <p:sldId id="414" r:id="rId18"/>
    <p:sldId id="426" r:id="rId19"/>
    <p:sldId id="427" r:id="rId20"/>
    <p:sldId id="444" r:id="rId21"/>
    <p:sldId id="382" r:id="rId22"/>
    <p:sldId id="376" r:id="rId23"/>
    <p:sldId id="417" r:id="rId24"/>
    <p:sldId id="333" r:id="rId25"/>
    <p:sldId id="458" r:id="rId26"/>
    <p:sldId id="459" r:id="rId27"/>
    <p:sldId id="420" r:id="rId28"/>
    <p:sldId id="423" r:id="rId29"/>
    <p:sldId id="424" r:id="rId30"/>
    <p:sldId id="354" r:id="rId31"/>
    <p:sldId id="418" r:id="rId32"/>
    <p:sldId id="421" r:id="rId33"/>
    <p:sldId id="419" r:id="rId34"/>
    <p:sldId id="320" r:id="rId35"/>
  </p:sldIdLst>
  <p:sldSz cx="9144000" cy="5143500" type="screen16x9"/>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5" userDrawn="1">
          <p15:clr>
            <a:srgbClr val="A4A3A4"/>
          </p15:clr>
        </p15:guide>
        <p15:guide id="2" pos="2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F70"/>
    <a:srgbClr val="414455"/>
    <a:srgbClr val="568D11"/>
    <a:srgbClr val="70BA16"/>
    <a:srgbClr val="82D81A"/>
    <a:srgbClr val="61A113"/>
    <a:srgbClr val="1A74CC"/>
    <a:srgbClr val="E09320"/>
    <a:srgbClr val="4A99E8"/>
    <a:srgbClr val="1E8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834" autoAdjust="0"/>
    <p:restoredTop sz="94660"/>
  </p:normalViewPr>
  <p:slideViewPr>
    <p:cSldViewPr>
      <p:cViewPr varScale="1">
        <p:scale>
          <a:sx n="72" d="100"/>
          <a:sy n="72" d="100"/>
        </p:scale>
        <p:origin x="72" y="1116"/>
      </p:cViewPr>
      <p:guideLst>
        <p:guide orient="horz" pos="1795"/>
        <p:guide pos="286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（CTR：Click-Through-Rate，是指广告的点击通过率，即：广告的实际点击次数/广告的展示量）</a:t>
            </a:r>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（CTR：Click-Through-Rate，是指广告的点击通过率，即：广告的实际点击次数/广告的展示量）</a:t>
            </a:r>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acn </a:t>
            </a:r>
            <a:r>
              <a:rPr lang="zh-CN" altLang="en-US"/>
              <a:t>人均点击次数</a:t>
            </a:r>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课题综述</a:t>
            </a:r>
            <a:endParaRPr lang="zh-CN" altLang="en-US" sz="1400" dirty="0">
              <a:solidFill>
                <a:schemeClr val="bg1"/>
              </a:solidFill>
              <a:latin typeface="微软雅黑" pitchFamily="34" charset="-122"/>
              <a:ea typeface="微软雅黑" pitchFamily="34" charset="-122"/>
            </a:endParaRP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722630" y="2284095"/>
            <a:ext cx="7635875" cy="807085"/>
          </a:xfrm>
          <a:prstGeom prst="rect">
            <a:avLst/>
          </a:prstGeom>
          <a:noFill/>
        </p:spPr>
        <p:txBody>
          <a:bodyPr wrap="square" lIns="68580" tIns="34290" rIns="68580" bIns="34290" rtlCol="0">
            <a:spAutoFit/>
          </a:bodyPr>
          <a:lstStyle/>
          <a:p>
            <a:pPr algn="ctr"/>
            <a:r>
              <a:rPr sz="2400" b="1" dirty="0" smtClean="0">
                <a:solidFill>
                  <a:schemeClr val="bg1"/>
                </a:solidFill>
                <a:latin typeface="微软雅黑" pitchFamily="34" charset="-122"/>
                <a:ea typeface="微软雅黑" pitchFamily="34" charset="-122"/>
              </a:rPr>
              <a:t>Reinforcement Learning for</a:t>
            </a:r>
            <a:r>
              <a:rPr lang="en-US" sz="2400" b="1" dirty="0" smtClean="0">
                <a:solidFill>
                  <a:schemeClr val="bg1"/>
                </a:solidFill>
                <a:latin typeface="微软雅黑" pitchFamily="34" charset="-122"/>
                <a:ea typeface="微软雅黑" pitchFamily="34" charset="-122"/>
              </a:rPr>
              <a:t> </a:t>
            </a:r>
            <a:endParaRPr lang="en-US" sz="2400" b="1" dirty="0" smtClean="0">
              <a:solidFill>
                <a:schemeClr val="bg1"/>
              </a:solidFill>
              <a:latin typeface="微软雅黑" pitchFamily="34" charset="-122"/>
              <a:ea typeface="微软雅黑" pitchFamily="34" charset="-122"/>
            </a:endParaRPr>
          </a:p>
          <a:p>
            <a:pPr algn="ctr"/>
            <a:r>
              <a:rPr sz="2400" b="1" dirty="0" smtClean="0">
                <a:solidFill>
                  <a:schemeClr val="bg1"/>
                </a:solidFill>
                <a:latin typeface="微软雅黑" pitchFamily="34" charset="-122"/>
                <a:ea typeface="微软雅黑" pitchFamily="34" charset="-122"/>
              </a:rPr>
              <a:t>Recommendation</a:t>
            </a:r>
            <a:r>
              <a:rPr lang="en-US" sz="2400" b="1" dirty="0" smtClean="0">
                <a:solidFill>
                  <a:schemeClr val="bg1"/>
                </a:solidFill>
                <a:latin typeface="微软雅黑" pitchFamily="34" charset="-122"/>
                <a:ea typeface="微软雅黑" pitchFamily="34" charset="-122"/>
              </a:rPr>
              <a:t> Systems</a:t>
            </a:r>
            <a:endParaRPr lang="en-US" sz="2400" b="1" dirty="0" smtClean="0">
              <a:solidFill>
                <a:schemeClr val="bg1"/>
              </a:solidFill>
              <a:latin typeface="微软雅黑" pitchFamily="34" charset="-122"/>
              <a:ea typeface="微软雅黑" pitchFamily="34" charset="-122"/>
            </a:endParaRPr>
          </a:p>
        </p:txBody>
      </p:sp>
      <p:sp>
        <p:nvSpPr>
          <p:cNvPr id="39" name="TextBox 25"/>
          <p:cNvSpPr>
            <a:spLocks noChangeArrowheads="1"/>
          </p:cNvSpPr>
          <p:nvPr/>
        </p:nvSpPr>
        <p:spPr bwMode="auto">
          <a:xfrm>
            <a:off x="2771775" y="3605530"/>
            <a:ext cx="36118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dirty="0" smtClean="0">
                <a:solidFill>
                  <a:srgbClr val="112F70"/>
                </a:solidFill>
                <a:latin typeface="微软雅黑" pitchFamily="34" charset="-122"/>
                <a:ea typeface="微软雅黑" pitchFamily="34" charset="-122"/>
              </a:rPr>
              <a:t>分享人：</a:t>
            </a:r>
            <a:r>
              <a:rPr lang="en-US" altLang="zh-CN" dirty="0" smtClean="0">
                <a:solidFill>
                  <a:srgbClr val="112F70"/>
                </a:solidFill>
                <a:latin typeface="微软雅黑" pitchFamily="34" charset="-122"/>
                <a:ea typeface="微软雅黑" pitchFamily="34" charset="-122"/>
              </a:rPr>
              <a:t>XXX</a:t>
            </a:r>
            <a:r>
              <a:rPr lang="zh-CN" altLang="en-US" dirty="0" smtClean="0">
                <a:solidFill>
                  <a:srgbClr val="112F70"/>
                </a:solidFill>
                <a:latin typeface="微软雅黑" pitchFamily="34" charset="-122"/>
                <a:ea typeface="微软雅黑" pitchFamily="34" charset="-122"/>
              </a:rPr>
              <a:t>       </a:t>
            </a:r>
            <a:endParaRPr lang="zh-CN" altLang="en-US" dirty="0" smtClean="0">
              <a:solidFill>
                <a:srgbClr val="112F70"/>
              </a:solidFill>
              <a:latin typeface="微软雅黑" pitchFamily="34" charset="-122"/>
              <a:ea typeface="微软雅黑" pitchFamily="34" charset="-122"/>
            </a:endParaRPr>
          </a:p>
          <a:p>
            <a:pPr algn="ctr"/>
            <a:r>
              <a:rPr lang="zh-CN" altLang="en-US" dirty="0" smtClean="0">
                <a:solidFill>
                  <a:srgbClr val="112F70"/>
                </a:solidFill>
                <a:latin typeface="微软雅黑" pitchFamily="34" charset="-122"/>
                <a:ea typeface="微软雅黑" pitchFamily="34" charset="-122"/>
              </a:rPr>
              <a:t>学</a:t>
            </a:r>
            <a:r>
              <a:rPr lang="en-US" altLang="zh-CN" dirty="0" smtClean="0">
                <a:solidFill>
                  <a:srgbClr val="112F70"/>
                </a:solidFill>
                <a:latin typeface="微软雅黑" pitchFamily="34" charset="-122"/>
                <a:ea typeface="微软雅黑" pitchFamily="34" charset="-122"/>
              </a:rPr>
              <a:t>   </a:t>
            </a:r>
            <a:r>
              <a:rPr lang="zh-CN" altLang="en-US" dirty="0" smtClean="0">
                <a:solidFill>
                  <a:srgbClr val="112F70"/>
                </a:solidFill>
                <a:latin typeface="微软雅黑" pitchFamily="34" charset="-122"/>
                <a:ea typeface="微软雅黑" pitchFamily="34" charset="-122"/>
              </a:rPr>
              <a:t>号：</a:t>
            </a:r>
            <a:r>
              <a:rPr lang="en-US" altLang="zh-CN" dirty="0">
                <a:solidFill>
                  <a:srgbClr val="112F70"/>
                </a:solidFill>
                <a:latin typeface="微软雅黑" pitchFamily="34" charset="-122"/>
                <a:ea typeface="微软雅黑" pitchFamily="34" charset="-122"/>
              </a:rPr>
              <a:t>XXX</a:t>
            </a:r>
            <a:endParaRPr lang="en-US" altLang="zh-CN" dirty="0">
              <a:solidFill>
                <a:srgbClr val="112F70"/>
              </a:solidFill>
              <a:latin typeface="微软雅黑" pitchFamily="34" charset="-122"/>
              <a:ea typeface="微软雅黑" pitchFamily="34" charset="-122"/>
            </a:endParaRPr>
          </a:p>
          <a:p>
            <a:pPr algn="ctr"/>
            <a:r>
              <a:rPr lang="zh-CN" altLang="en-US" dirty="0">
                <a:solidFill>
                  <a:srgbClr val="112F70"/>
                </a:solidFill>
                <a:latin typeface="微软雅黑" pitchFamily="34" charset="-122"/>
                <a:ea typeface="微软雅黑" pitchFamily="34" charset="-122"/>
              </a:rPr>
              <a:t>专</a:t>
            </a:r>
            <a:r>
              <a:rPr lang="en-US" altLang="zh-CN" dirty="0">
                <a:solidFill>
                  <a:srgbClr val="112F70"/>
                </a:solidFill>
                <a:latin typeface="微软雅黑" pitchFamily="34" charset="-122"/>
                <a:ea typeface="微软雅黑" pitchFamily="34" charset="-122"/>
              </a:rPr>
              <a:t>   </a:t>
            </a:r>
            <a:r>
              <a:rPr lang="zh-CN" altLang="en-US" dirty="0">
                <a:solidFill>
                  <a:srgbClr val="112F70"/>
                </a:solidFill>
                <a:latin typeface="微软雅黑" pitchFamily="34" charset="-122"/>
                <a:ea typeface="微软雅黑" pitchFamily="34" charset="-122"/>
              </a:rPr>
              <a:t>业：</a:t>
            </a:r>
            <a:r>
              <a:rPr lang="en-US" altLang="zh-CN" dirty="0">
                <a:solidFill>
                  <a:srgbClr val="112F70"/>
                </a:solidFill>
                <a:latin typeface="微软雅黑" pitchFamily="34" charset="-122"/>
                <a:ea typeface="微软雅黑" pitchFamily="34" charset="-122"/>
              </a:rPr>
              <a:t>XXX</a:t>
            </a:r>
            <a:endParaRPr lang="en-US" altLang="zh-CN" dirty="0">
              <a:solidFill>
                <a:srgbClr val="112F70"/>
              </a:solidFill>
              <a:latin typeface="微软雅黑" pitchFamily="34" charset="-122"/>
              <a:ea typeface="微软雅黑" pitchFamily="34" charset="-122"/>
            </a:endParaRPr>
          </a:p>
          <a:p>
            <a:pPr algn="ctr"/>
            <a:r>
              <a:rPr lang="zh-CN" altLang="en-US" dirty="0">
                <a:solidFill>
                  <a:srgbClr val="112F70"/>
                </a:solidFill>
                <a:latin typeface="微软雅黑" pitchFamily="34" charset="-122"/>
                <a:ea typeface="微软雅黑" pitchFamily="34" charset="-122"/>
              </a:rPr>
              <a:t>邮</a:t>
            </a:r>
            <a:r>
              <a:rPr lang="en-US" altLang="zh-CN" dirty="0">
                <a:solidFill>
                  <a:srgbClr val="112F70"/>
                </a:solidFill>
                <a:latin typeface="微软雅黑" pitchFamily="34" charset="-122"/>
                <a:ea typeface="微软雅黑" pitchFamily="34" charset="-122"/>
              </a:rPr>
              <a:t>   </a:t>
            </a:r>
            <a:r>
              <a:rPr lang="zh-CN" altLang="en-US" dirty="0">
                <a:solidFill>
                  <a:srgbClr val="112F70"/>
                </a:solidFill>
                <a:latin typeface="微软雅黑" pitchFamily="34" charset="-122"/>
                <a:ea typeface="微软雅黑" pitchFamily="34" charset="-122"/>
              </a:rPr>
              <a:t>箱：</a:t>
            </a:r>
            <a:r>
              <a:rPr lang="en-US" dirty="0">
                <a:solidFill>
                  <a:srgbClr val="112F70"/>
                </a:solidFill>
                <a:latin typeface="微软雅黑" pitchFamily="34" charset="-122"/>
                <a:ea typeface="微软雅黑" pitchFamily="34" charset="-122"/>
              </a:rPr>
              <a:t>XXX</a:t>
            </a:r>
            <a:endParaRPr lang="en-US" sz="4000" dirty="0">
              <a:solidFill>
                <a:srgbClr val="112F7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3" y="156096"/>
            <a:ext cx="1002723" cy="7988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29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99085" y="236855"/>
            <a:ext cx="7976235" cy="275590"/>
          </a:xfrm>
          <a:prstGeom prst="rect">
            <a:avLst/>
          </a:prstGeom>
          <a:noFill/>
        </p:spPr>
        <p:txBody>
          <a:bodyPr wrap="square" rtlCol="0">
            <a:spAutoFit/>
          </a:bodyPr>
          <a:lstStyle/>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pic>
        <p:nvPicPr>
          <p:cNvPr id="12" name="图片 11"/>
          <p:cNvPicPr>
            <a:picLocks noChangeAspect="1"/>
          </p:cNvPicPr>
          <p:nvPr/>
        </p:nvPicPr>
        <p:blipFill>
          <a:blip r:embed="rId2"/>
          <a:stretch>
            <a:fillRect/>
          </a:stretch>
        </p:blipFill>
        <p:spPr>
          <a:xfrm>
            <a:off x="1043305" y="843280"/>
            <a:ext cx="6972935" cy="2159635"/>
          </a:xfrm>
          <a:prstGeom prst="rect">
            <a:avLst/>
          </a:prstGeom>
        </p:spPr>
      </p:pic>
      <p:sp>
        <p:nvSpPr>
          <p:cNvPr id="13" name="矩形 12"/>
          <p:cNvSpPr/>
          <p:nvPr/>
        </p:nvSpPr>
        <p:spPr>
          <a:xfrm>
            <a:off x="395605" y="3075940"/>
            <a:ext cx="8482330" cy="1799590"/>
          </a:xfrm>
          <a:prstGeom prst="rect">
            <a:avLst/>
          </a:prstGeom>
          <a:noFill/>
        </p:spPr>
        <p:txBody>
          <a:bodyPr wrap="square">
            <a:spAutoFit/>
          </a:bodyPr>
          <a:p>
            <a:pPr indent="0" algn="just">
              <a:lnSpc>
                <a:spcPct val="150000"/>
              </a:lnSpc>
              <a:buFont typeface="Arial" panose="020B0604020202090204" pitchFamily="34" charset="0"/>
              <a:buNone/>
            </a:pPr>
            <a:r>
              <a:rPr lang="zh-CN" b="1">
                <a:latin typeface="微软雅黑" charset="0"/>
                <a:ea typeface="微软雅黑" charset="0"/>
                <a:cs typeface="微软雅黑" charset="0"/>
                <a:sym typeface="+mn-ea"/>
              </a:rPr>
              <a:t>背景介绍：</a:t>
            </a:r>
            <a:r>
              <a:rPr lang="zh-CN" sz="1400">
                <a:latin typeface="微软雅黑" charset="0"/>
                <a:ea typeface="微软雅黑" charset="0"/>
                <a:cs typeface="微软雅黑" charset="0"/>
                <a:sym typeface="+mn-ea"/>
              </a:rPr>
              <a:t>推荐系统中，系统与用户之间的典型交互是：向用户推荐一页</a:t>
            </a:r>
            <a:r>
              <a:rPr lang="en-US" altLang="zh-CN" sz="1400">
                <a:latin typeface="微软雅黑" charset="0"/>
                <a:ea typeface="微软雅黑" charset="0"/>
                <a:cs typeface="微软雅黑" charset="0"/>
                <a:sym typeface="+mn-ea"/>
              </a:rPr>
              <a:t>items</a:t>
            </a:r>
            <a:r>
              <a:rPr lang="zh-CN" altLang="en-US" sz="1400">
                <a:latin typeface="微软雅黑" charset="0"/>
                <a:ea typeface="微软雅黑" charset="0"/>
                <a:cs typeface="微软雅黑" charset="0"/>
                <a:sym typeface="+mn-ea"/>
              </a:rPr>
              <a:t>，用户提供反馈（点击、驻留、不感兴趣等），系统根据用户的反馈提供新的</a:t>
            </a:r>
            <a:r>
              <a:rPr lang="en-US" altLang="zh-CN" sz="1400">
                <a:latin typeface="微软雅黑" charset="0"/>
                <a:ea typeface="微软雅黑" charset="0"/>
                <a:cs typeface="微软雅黑" charset="0"/>
                <a:sym typeface="+mn-ea"/>
              </a:rPr>
              <a:t>items</a:t>
            </a:r>
            <a:r>
              <a:rPr lang="zh-CN" altLang="en-US" sz="1400">
                <a:latin typeface="微软雅黑" charset="0"/>
                <a:ea typeface="微软雅黑" charset="0"/>
                <a:cs typeface="微软雅黑" charset="0"/>
                <a:sym typeface="+mn-ea"/>
              </a:rPr>
              <a:t>。构建推荐系统最常见的方法是定义损失函数，将推荐的</a:t>
            </a:r>
            <a:r>
              <a:rPr lang="en-US" altLang="zh-CN" sz="1400">
                <a:latin typeface="微软雅黑" charset="0"/>
                <a:ea typeface="微软雅黑" charset="0"/>
                <a:cs typeface="微软雅黑" charset="0"/>
                <a:sym typeface="+mn-ea"/>
              </a:rPr>
              <a:t>items</a:t>
            </a:r>
            <a:r>
              <a:rPr lang="zh-CN" altLang="en-US" sz="1400">
                <a:latin typeface="微软雅黑" charset="0"/>
                <a:ea typeface="微软雅黑" charset="0"/>
                <a:cs typeface="微软雅黑" charset="0"/>
                <a:sym typeface="+mn-ea"/>
              </a:rPr>
              <a:t>和用户反馈的</a:t>
            </a:r>
            <a:r>
              <a:rPr lang="en-US" altLang="zh-CN" sz="1400">
                <a:latin typeface="微软雅黑" charset="0"/>
                <a:ea typeface="微软雅黑" charset="0"/>
                <a:cs typeface="微软雅黑" charset="0"/>
                <a:sym typeface="+mn-ea"/>
              </a:rPr>
              <a:t>items</a:t>
            </a:r>
            <a:r>
              <a:rPr lang="zh-CN" altLang="en-US" sz="1400">
                <a:latin typeface="微软雅黑" charset="0"/>
                <a:ea typeface="微软雅黑" charset="0"/>
                <a:cs typeface="微软雅黑" charset="0"/>
                <a:sym typeface="+mn-ea"/>
              </a:rPr>
              <a:t>之间的差异最小化。然而，这些模型没有考虑用户的长期兴趣，</a:t>
            </a:r>
            <a:r>
              <a:rPr lang="zh-CN" altLang="en-US" sz="1400">
                <a:solidFill>
                  <a:srgbClr val="FF0000"/>
                </a:solidFill>
                <a:latin typeface="微软雅黑" charset="0"/>
                <a:ea typeface="微软雅黑" charset="0"/>
                <a:cs typeface="微软雅黑" charset="0"/>
                <a:sym typeface="+mn-ea"/>
              </a:rPr>
              <a:t>用户的兴趣会随着时间的推移而演变</a:t>
            </a:r>
            <a:r>
              <a:rPr lang="zh-CN" altLang="en-US" sz="1400">
                <a:latin typeface="微软雅黑" charset="0"/>
                <a:ea typeface="微软雅黑" charset="0"/>
                <a:cs typeface="微软雅黑" charset="0"/>
                <a:sym typeface="+mn-ea"/>
              </a:rPr>
              <a:t>，推荐者的行为也可能会显著影响这种演变。而强化学习（</a:t>
            </a:r>
            <a:r>
              <a:rPr lang="en-US" altLang="zh-CN" sz="1400">
                <a:latin typeface="微软雅黑" charset="0"/>
                <a:ea typeface="微软雅黑" charset="0"/>
                <a:cs typeface="微软雅黑" charset="0"/>
                <a:sym typeface="+mn-ea"/>
              </a:rPr>
              <a:t>RL</a:t>
            </a:r>
            <a:r>
              <a:rPr lang="zh-CN" altLang="en-US" sz="1400">
                <a:latin typeface="微软雅黑" charset="0"/>
                <a:ea typeface="微软雅黑" charset="0"/>
                <a:cs typeface="微软雅黑" charset="0"/>
                <a:sym typeface="+mn-ea"/>
              </a:rPr>
              <a:t>）是一种学习范式，通过策略来指导环境中的行为，从而最大化预期的长期奖励。</a:t>
            </a:r>
            <a:endParaRPr lang="zh-CN" altLang="en-US" sz="1400">
              <a:latin typeface="微软雅黑" charset="0"/>
              <a:ea typeface="微软雅黑" charset="0"/>
              <a:cs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bldLvl="0" animBg="1"/>
      <p:bldP spid="7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10" name="组合 9"/>
          <p:cNvGrpSpPr/>
          <p:nvPr/>
        </p:nvGrpSpPr>
        <p:grpSpPr>
          <a:xfrm>
            <a:off x="4640071" y="2063281"/>
            <a:ext cx="1947475" cy="938673"/>
            <a:chOff x="5873906" y="3676722"/>
            <a:chExt cx="2649793" cy="1277186"/>
          </a:xfrm>
        </p:grpSpPr>
        <p:sp>
          <p:nvSpPr>
            <p:cNvPr id="11" name="Right Arrow 8"/>
            <p:cNvSpPr/>
            <p:nvPr/>
          </p:nvSpPr>
          <p:spPr>
            <a:xfrm>
              <a:off x="5873906" y="3676722"/>
              <a:ext cx="2649793" cy="1277186"/>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rgbClr val="112F7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75" dirty="0"/>
            </a:p>
          </p:txBody>
        </p:sp>
        <p:grpSp>
          <p:nvGrpSpPr>
            <p:cNvPr id="12" name="组合 11"/>
            <p:cNvGrpSpPr>
              <a:grpSpLocks noChangeAspect="1"/>
            </p:cNvGrpSpPr>
            <p:nvPr/>
          </p:nvGrpSpPr>
          <p:grpSpPr>
            <a:xfrm>
              <a:off x="7138246" y="4099867"/>
              <a:ext cx="326366" cy="351220"/>
              <a:chOff x="7005429" y="4859473"/>
              <a:chExt cx="466184" cy="501686"/>
            </a:xfrm>
            <a:solidFill>
              <a:srgbClr val="FFFFFF"/>
            </a:solidFill>
            <a:effectLst/>
          </p:grpSpPr>
          <p:sp>
            <p:nvSpPr>
              <p:cNvPr id="13"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14"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15"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16"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17"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grpSp>
      </p:grpSp>
      <p:grpSp>
        <p:nvGrpSpPr>
          <p:cNvPr id="18" name="组合 17"/>
          <p:cNvGrpSpPr/>
          <p:nvPr/>
        </p:nvGrpSpPr>
        <p:grpSpPr>
          <a:xfrm>
            <a:off x="2783728" y="2678845"/>
            <a:ext cx="403251" cy="732326"/>
            <a:chOff x="2789210" y="4594444"/>
            <a:chExt cx="548676" cy="996424"/>
          </a:xfrm>
        </p:grpSpPr>
        <p:cxnSp>
          <p:nvCxnSpPr>
            <p:cNvPr id="19" name="Straight Connector 32"/>
            <p:cNvCxnSpPr/>
            <p:nvPr/>
          </p:nvCxnSpPr>
          <p:spPr>
            <a:xfrm>
              <a:off x="3337886" y="4594444"/>
              <a:ext cx="0" cy="983580"/>
            </a:xfrm>
            <a:prstGeom prst="line">
              <a:avLst/>
            </a:prstGeom>
            <a:ln>
              <a:solidFill>
                <a:srgbClr val="112F7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34"/>
            <p:cNvCxnSpPr/>
            <p:nvPr/>
          </p:nvCxnSpPr>
          <p:spPr>
            <a:xfrm>
              <a:off x="2789210" y="5590868"/>
              <a:ext cx="548675" cy="0"/>
            </a:xfrm>
            <a:prstGeom prst="line">
              <a:avLst/>
            </a:prstGeom>
            <a:ln>
              <a:solidFill>
                <a:srgbClr val="112F70"/>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5487942" y="2782643"/>
            <a:ext cx="412692" cy="732326"/>
            <a:chOff x="8993469" y="4594444"/>
            <a:chExt cx="561521" cy="996424"/>
          </a:xfrm>
        </p:grpSpPr>
        <p:cxnSp>
          <p:nvCxnSpPr>
            <p:cNvPr id="22" name="Straight Connector 35"/>
            <p:cNvCxnSpPr/>
            <p:nvPr/>
          </p:nvCxnSpPr>
          <p:spPr>
            <a:xfrm>
              <a:off x="8993469" y="4594444"/>
              <a:ext cx="0" cy="983580"/>
            </a:xfrm>
            <a:prstGeom prst="line">
              <a:avLst/>
            </a:prstGeom>
            <a:ln>
              <a:solidFill>
                <a:srgbClr val="112F7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36"/>
            <p:cNvCxnSpPr/>
            <p:nvPr/>
          </p:nvCxnSpPr>
          <p:spPr>
            <a:xfrm>
              <a:off x="9006315" y="5590868"/>
              <a:ext cx="548675" cy="0"/>
            </a:xfrm>
            <a:prstGeom prst="line">
              <a:avLst/>
            </a:prstGeom>
            <a:ln>
              <a:solidFill>
                <a:srgbClr val="112F7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4059898" y="1182602"/>
            <a:ext cx="403251" cy="721536"/>
            <a:chOff x="4693978" y="2478444"/>
            <a:chExt cx="548676" cy="981744"/>
          </a:xfrm>
        </p:grpSpPr>
        <p:cxnSp>
          <p:nvCxnSpPr>
            <p:cNvPr id="28" name="Straight Connector 37"/>
            <p:cNvCxnSpPr/>
            <p:nvPr/>
          </p:nvCxnSpPr>
          <p:spPr>
            <a:xfrm>
              <a:off x="5242654" y="2478444"/>
              <a:ext cx="0" cy="981744"/>
            </a:xfrm>
            <a:prstGeom prst="line">
              <a:avLst/>
            </a:prstGeom>
            <a:ln>
              <a:solidFill>
                <a:srgbClr val="112F7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40"/>
            <p:cNvCxnSpPr/>
            <p:nvPr/>
          </p:nvCxnSpPr>
          <p:spPr>
            <a:xfrm>
              <a:off x="4693978" y="2478444"/>
              <a:ext cx="548675" cy="0"/>
            </a:xfrm>
            <a:prstGeom prst="line">
              <a:avLst/>
            </a:prstGeom>
            <a:ln>
              <a:solidFill>
                <a:srgbClr val="112F70"/>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318377" y="2063281"/>
            <a:ext cx="1947475" cy="938673"/>
            <a:chOff x="4075570" y="3676722"/>
            <a:chExt cx="2649793" cy="1277186"/>
          </a:xfrm>
        </p:grpSpPr>
        <p:sp>
          <p:nvSpPr>
            <p:cNvPr id="31" name="Right Arrow 8"/>
            <p:cNvSpPr/>
            <p:nvPr/>
          </p:nvSpPr>
          <p:spPr>
            <a:xfrm>
              <a:off x="4075570" y="3676722"/>
              <a:ext cx="2649793" cy="1277186"/>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rgbClr val="112F7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75"/>
            </a:p>
          </p:txBody>
        </p:sp>
        <p:grpSp>
          <p:nvGrpSpPr>
            <p:cNvPr id="32" name="组合 31"/>
            <p:cNvGrpSpPr/>
            <p:nvPr/>
          </p:nvGrpSpPr>
          <p:grpSpPr>
            <a:xfrm>
              <a:off x="5345383" y="4074449"/>
              <a:ext cx="322082" cy="364286"/>
              <a:chOff x="4994016" y="4872552"/>
              <a:chExt cx="406393" cy="459645"/>
            </a:xfrm>
            <a:solidFill>
              <a:srgbClr val="D82229"/>
            </a:solidFill>
            <a:effectLst/>
          </p:grpSpPr>
          <p:sp>
            <p:nvSpPr>
              <p:cNvPr id="33"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9F9FA"/>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34"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9F9FA"/>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35" name="Oval 150"/>
              <p:cNvSpPr>
                <a:spLocks noChangeArrowheads="1"/>
              </p:cNvSpPr>
              <p:nvPr/>
            </p:nvSpPr>
            <p:spPr bwMode="auto">
              <a:xfrm>
                <a:off x="5091176" y="5199535"/>
                <a:ext cx="37370" cy="37370"/>
              </a:xfrm>
              <a:prstGeom prst="ellipse">
                <a:avLst/>
              </a:prstGeom>
              <a:solidFill>
                <a:srgbClr val="F9F9FA"/>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grpSp>
      </p:grpSp>
      <p:grpSp>
        <p:nvGrpSpPr>
          <p:cNvPr id="36" name="组合 35"/>
          <p:cNvGrpSpPr/>
          <p:nvPr/>
        </p:nvGrpSpPr>
        <p:grpSpPr>
          <a:xfrm>
            <a:off x="1995335" y="2063281"/>
            <a:ext cx="1948823" cy="938673"/>
            <a:chOff x="2275400" y="3676722"/>
            <a:chExt cx="2651627" cy="1277186"/>
          </a:xfrm>
        </p:grpSpPr>
        <p:sp>
          <p:nvSpPr>
            <p:cNvPr id="37" name="Right Arrow 8"/>
            <p:cNvSpPr/>
            <p:nvPr/>
          </p:nvSpPr>
          <p:spPr>
            <a:xfrm>
              <a:off x="2275400" y="3676722"/>
              <a:ext cx="2651627" cy="1277186"/>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rgbClr val="112F7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75" dirty="0"/>
            </a:p>
          </p:txBody>
        </p:sp>
        <p:grpSp>
          <p:nvGrpSpPr>
            <p:cNvPr id="38" name="组合 37"/>
            <p:cNvGrpSpPr>
              <a:grpSpLocks noChangeAspect="1"/>
            </p:cNvGrpSpPr>
            <p:nvPr/>
          </p:nvGrpSpPr>
          <p:grpSpPr>
            <a:xfrm>
              <a:off x="3275007" y="4125831"/>
              <a:ext cx="269810" cy="267027"/>
              <a:chOff x="6967126" y="4092464"/>
              <a:chExt cx="453105" cy="448433"/>
            </a:xfrm>
            <a:solidFill>
              <a:srgbClr val="FFFFFF"/>
            </a:solidFill>
            <a:effectLst/>
          </p:grpSpPr>
          <p:sp>
            <p:nvSpPr>
              <p:cNvPr id="39"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sp>
            <p:nvSpPr>
              <p:cNvPr id="40"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prstClr val="black"/>
                  </a:solidFill>
                </a:endParaRPr>
              </a:p>
            </p:txBody>
          </p:sp>
        </p:grpSp>
      </p:grpSp>
      <p:sp>
        <p:nvSpPr>
          <p:cNvPr id="41" name="文本框 40"/>
          <p:cNvSpPr txBox="1"/>
          <p:nvPr/>
        </p:nvSpPr>
        <p:spPr>
          <a:xfrm>
            <a:off x="1723390" y="970280"/>
            <a:ext cx="2434590" cy="996315"/>
          </a:xfrm>
          <a:prstGeom prst="rect">
            <a:avLst/>
          </a:prstGeom>
          <a:noFill/>
          <a:effectLst/>
        </p:spPr>
        <p:txBody>
          <a:bodyPr wrap="square" rtlCol="0">
            <a:spAutoFit/>
          </a:bodyPr>
          <a:lstStyle/>
          <a:p>
            <a:pPr algn="just"/>
            <a:r>
              <a:rPr lang="en-US" altLang="zh-CN" sz="1765" dirty="0">
                <a:solidFill>
                  <a:srgbClr val="112F70"/>
                </a:solidFill>
                <a:latin typeface="微软雅黑" pitchFamily="34" charset="-122"/>
                <a:ea typeface="微软雅黑" pitchFamily="34" charset="-122"/>
              </a:rPr>
              <a:t>1.Model-free</a:t>
            </a:r>
            <a:r>
              <a:rPr lang="zh-CN" altLang="en-US" sz="1765" dirty="0">
                <a:solidFill>
                  <a:srgbClr val="112F70"/>
                </a:solidFill>
                <a:latin typeface="微软雅黑" pitchFamily="34" charset="-122"/>
                <a:ea typeface="微软雅黑" pitchFamily="34" charset="-122"/>
              </a:rPr>
              <a:t>的方法</a:t>
            </a:r>
            <a:endParaRPr lang="en-US" altLang="zh-CN" sz="1765" dirty="0">
              <a:solidFill>
                <a:srgbClr val="112F70"/>
              </a:solidFill>
              <a:latin typeface="微软雅黑" pitchFamily="34" charset="-122"/>
              <a:ea typeface="微软雅黑" pitchFamily="34" charset="-122"/>
            </a:endParaRPr>
          </a:p>
          <a:p>
            <a:pPr algn="just"/>
            <a:r>
              <a:rPr lang="zh-CN" altLang="en-US" sz="1030" dirty="0">
                <a:solidFill>
                  <a:schemeClr val="tx1">
                    <a:lumMod val="85000"/>
                    <a:lumOff val="15000"/>
                  </a:schemeClr>
                </a:solidFill>
                <a:latin typeface="微软雅黑" pitchFamily="34" charset="-122"/>
                <a:ea typeface="微软雅黑" pitchFamily="34" charset="-122"/>
              </a:rPr>
              <a:t>强化学习在推荐系统的应用上，主要是使用</a:t>
            </a:r>
            <a:r>
              <a:rPr lang="en-US" altLang="zh-CN" sz="1030" dirty="0">
                <a:solidFill>
                  <a:schemeClr val="tx1">
                    <a:lumMod val="85000"/>
                    <a:lumOff val="15000"/>
                  </a:schemeClr>
                </a:solidFill>
                <a:latin typeface="微软雅黑" pitchFamily="34" charset="-122"/>
                <a:ea typeface="微软雅黑" pitchFamily="34" charset="-122"/>
              </a:rPr>
              <a:t>model-free</a:t>
            </a:r>
            <a:r>
              <a:rPr lang="zh-CN" altLang="en-US" sz="1030" dirty="0">
                <a:solidFill>
                  <a:schemeClr val="tx1">
                    <a:lumMod val="85000"/>
                    <a:lumOff val="15000"/>
                  </a:schemeClr>
                </a:solidFill>
                <a:latin typeface="微软雅黑" pitchFamily="34" charset="-122"/>
                <a:ea typeface="微软雅黑" pitchFamily="34" charset="-122"/>
              </a:rPr>
              <a:t>的方法（需要</a:t>
            </a:r>
            <a:r>
              <a:rPr lang="zh-CN" altLang="en-US" sz="1030" dirty="0">
                <a:solidFill>
                  <a:schemeClr val="tx1">
                    <a:lumMod val="85000"/>
                    <a:lumOff val="15000"/>
                  </a:schemeClr>
                </a:solidFill>
                <a:latin typeface="微软雅黑" pitchFamily="34" charset="-122"/>
                <a:ea typeface="微软雅黑" pitchFamily="34" charset="-122"/>
              </a:rPr>
              <a:t>大量的与用户交互数据才能训练出一个</a:t>
            </a:r>
            <a:r>
              <a:rPr lang="zh-CN" altLang="en-US" sz="1030" dirty="0">
                <a:solidFill>
                  <a:schemeClr val="tx1">
                    <a:lumMod val="85000"/>
                    <a:lumOff val="15000"/>
                  </a:schemeClr>
                </a:solidFill>
                <a:latin typeface="微软雅黑" pitchFamily="34" charset="-122"/>
                <a:ea typeface="微软雅黑" pitchFamily="34" charset="-122"/>
              </a:rPr>
              <a:t>好的策略）</a:t>
            </a:r>
            <a:endParaRPr lang="zh-CN" altLang="en-US" sz="1030" dirty="0">
              <a:solidFill>
                <a:schemeClr val="tx1">
                  <a:lumMod val="85000"/>
                  <a:lumOff val="15000"/>
                </a:schemeClr>
              </a:solidFill>
              <a:latin typeface="微软雅黑" pitchFamily="34" charset="-122"/>
              <a:ea typeface="微软雅黑" pitchFamily="34" charset="-122"/>
            </a:endParaRPr>
          </a:p>
        </p:txBody>
      </p:sp>
      <p:sp>
        <p:nvSpPr>
          <p:cNvPr id="42" name="文本框 41"/>
          <p:cNvSpPr txBox="1"/>
          <p:nvPr/>
        </p:nvSpPr>
        <p:spPr>
          <a:xfrm>
            <a:off x="516890" y="3201035"/>
            <a:ext cx="2089150" cy="679450"/>
          </a:xfrm>
          <a:prstGeom prst="rect">
            <a:avLst/>
          </a:prstGeom>
          <a:noFill/>
          <a:effectLst/>
        </p:spPr>
        <p:txBody>
          <a:bodyPr wrap="square" rtlCol="0">
            <a:spAutoFit/>
          </a:bodyPr>
          <a:lstStyle/>
          <a:p>
            <a:pPr algn="just"/>
            <a:r>
              <a:rPr lang="en-US" altLang="zh-CN" sz="1765" dirty="0">
                <a:solidFill>
                  <a:srgbClr val="112F70"/>
                </a:solidFill>
                <a:latin typeface="微软雅黑" pitchFamily="34" charset="-122"/>
                <a:ea typeface="微软雅黑" pitchFamily="34" charset="-122"/>
              </a:rPr>
              <a:t>2.</a:t>
            </a:r>
            <a:r>
              <a:rPr lang="zh-CN" altLang="en-US" sz="1765" dirty="0">
                <a:solidFill>
                  <a:srgbClr val="112F70"/>
                </a:solidFill>
                <a:latin typeface="微软雅黑" pitchFamily="34" charset="-122"/>
                <a:ea typeface="微软雅黑" pitchFamily="34" charset="-122"/>
              </a:rPr>
              <a:t>用户的长期兴趣</a:t>
            </a:r>
            <a:endParaRPr lang="en-US" altLang="zh-CN" sz="1765" dirty="0">
              <a:solidFill>
                <a:srgbClr val="112F70"/>
              </a:solidFill>
              <a:latin typeface="微软雅黑" pitchFamily="34" charset="-122"/>
              <a:ea typeface="微软雅黑" pitchFamily="34" charset="-122"/>
            </a:endParaRPr>
          </a:p>
          <a:p>
            <a:pPr algn="just"/>
            <a:r>
              <a:rPr lang="zh-CN" altLang="en-US" sz="1030" dirty="0">
                <a:solidFill>
                  <a:schemeClr val="tx1">
                    <a:lumMod val="85000"/>
                    <a:lumOff val="15000"/>
                  </a:schemeClr>
                </a:solidFill>
                <a:latin typeface="微软雅黑" pitchFamily="34" charset="-122"/>
                <a:ea typeface="微软雅黑" pitchFamily="34" charset="-122"/>
              </a:rPr>
              <a:t>之前的推荐系统，并没有考虑到用户的</a:t>
            </a:r>
            <a:r>
              <a:rPr lang="zh-CN" altLang="en-US" sz="1030" dirty="0">
                <a:solidFill>
                  <a:schemeClr val="tx1">
                    <a:lumMod val="85000"/>
                    <a:lumOff val="15000"/>
                  </a:schemeClr>
                </a:solidFill>
                <a:latin typeface="微软雅黑" pitchFamily="34" charset="-122"/>
                <a:ea typeface="微软雅黑" pitchFamily="34" charset="-122"/>
              </a:rPr>
              <a:t>长期兴趣。</a:t>
            </a:r>
            <a:endParaRPr lang="en-US" altLang="zh-CN" sz="2350" dirty="0">
              <a:solidFill>
                <a:schemeClr val="tx1">
                  <a:lumMod val="85000"/>
                  <a:lumOff val="15000"/>
                </a:schemeClr>
              </a:solidFill>
              <a:latin typeface="微软雅黑" pitchFamily="34" charset="-122"/>
              <a:ea typeface="微软雅黑" pitchFamily="34" charset="-122"/>
            </a:endParaRPr>
          </a:p>
        </p:txBody>
      </p:sp>
      <p:sp>
        <p:nvSpPr>
          <p:cNvPr id="44" name="文本框 43"/>
          <p:cNvSpPr txBox="1"/>
          <p:nvPr/>
        </p:nvSpPr>
        <p:spPr>
          <a:xfrm>
            <a:off x="6045200" y="3201035"/>
            <a:ext cx="2665730" cy="838200"/>
          </a:xfrm>
          <a:prstGeom prst="rect">
            <a:avLst/>
          </a:prstGeom>
          <a:noFill/>
          <a:effectLst/>
        </p:spPr>
        <p:txBody>
          <a:bodyPr wrap="square" rtlCol="0">
            <a:spAutoFit/>
          </a:bodyPr>
          <a:lstStyle/>
          <a:p>
            <a:pPr algn="just"/>
            <a:r>
              <a:rPr lang="en-US" altLang="zh-CN" sz="1765" dirty="0">
                <a:solidFill>
                  <a:srgbClr val="112F70"/>
                </a:solidFill>
                <a:latin typeface="微软雅黑" pitchFamily="34" charset="-122"/>
                <a:ea typeface="微软雅黑" pitchFamily="34" charset="-122"/>
              </a:rPr>
              <a:t>3.</a:t>
            </a:r>
            <a:r>
              <a:rPr lang="zh-CN" altLang="en-US" sz="1765" dirty="0">
                <a:solidFill>
                  <a:srgbClr val="112F70"/>
                </a:solidFill>
                <a:latin typeface="微软雅黑" pitchFamily="34" charset="-122"/>
                <a:ea typeface="微软雅黑" pitchFamily="34" charset="-122"/>
              </a:rPr>
              <a:t>手动设置奖励函数</a:t>
            </a:r>
            <a:endParaRPr lang="en-US" altLang="zh-CN" sz="1765" dirty="0">
              <a:solidFill>
                <a:srgbClr val="112F70"/>
              </a:solidFill>
              <a:latin typeface="微软雅黑" pitchFamily="34" charset="-122"/>
              <a:ea typeface="微软雅黑" pitchFamily="34" charset="-122"/>
            </a:endParaRPr>
          </a:p>
          <a:p>
            <a:pPr algn="just"/>
            <a:r>
              <a:rPr lang="zh-CN" altLang="en-US" sz="1030" dirty="0">
                <a:solidFill>
                  <a:schemeClr val="tx1">
                    <a:lumMod val="85000"/>
                    <a:lumOff val="15000"/>
                  </a:schemeClr>
                </a:solidFill>
                <a:latin typeface="微软雅黑" pitchFamily="34" charset="-122"/>
                <a:ea typeface="微软雅黑" pitchFamily="34" charset="-122"/>
              </a:rPr>
              <a:t>以往的</a:t>
            </a:r>
            <a:r>
              <a:rPr lang="zh-CN" altLang="en-US" sz="1030" dirty="0">
                <a:solidFill>
                  <a:schemeClr val="tx1">
                    <a:lumMod val="85000"/>
                    <a:lumOff val="15000"/>
                  </a:schemeClr>
                </a:solidFill>
                <a:latin typeface="微软雅黑" pitchFamily="34" charset="-122"/>
                <a:ea typeface="微软雅黑" pitchFamily="34" charset="-122"/>
              </a:rPr>
              <a:t>强化学习方法都是自己手动设置奖励函数（点击</a:t>
            </a:r>
            <a:r>
              <a:rPr lang="en-US" altLang="zh-CN" sz="1030" dirty="0">
                <a:solidFill>
                  <a:schemeClr val="tx1">
                    <a:lumMod val="85000"/>
                    <a:lumOff val="15000"/>
                  </a:schemeClr>
                </a:solidFill>
                <a:latin typeface="微软雅黑" pitchFamily="34" charset="-122"/>
                <a:ea typeface="微软雅黑" pitchFamily="34" charset="-122"/>
              </a:rPr>
              <a:t>+1</a:t>
            </a:r>
            <a:r>
              <a:rPr lang="zh-CN" altLang="en-US" sz="1030" dirty="0">
                <a:solidFill>
                  <a:schemeClr val="tx1">
                    <a:lumMod val="85000"/>
                    <a:lumOff val="15000"/>
                  </a:schemeClr>
                </a:solidFill>
                <a:latin typeface="微软雅黑" pitchFamily="34" charset="-122"/>
                <a:ea typeface="微软雅黑" pitchFamily="34" charset="-122"/>
              </a:rPr>
              <a:t>，未点击</a:t>
            </a:r>
            <a:r>
              <a:rPr lang="en-US" altLang="zh-CN" sz="1030" dirty="0">
                <a:solidFill>
                  <a:schemeClr val="tx1">
                    <a:lumMod val="85000"/>
                    <a:lumOff val="15000"/>
                  </a:schemeClr>
                </a:solidFill>
                <a:latin typeface="微软雅黑" pitchFamily="34" charset="-122"/>
                <a:ea typeface="微软雅黑" pitchFamily="34" charset="-122"/>
              </a:rPr>
              <a:t>-1</a:t>
            </a:r>
            <a:r>
              <a:rPr lang="zh-CN" altLang="en-US" sz="1030" dirty="0">
                <a:solidFill>
                  <a:schemeClr val="tx1">
                    <a:lumMod val="85000"/>
                    <a:lumOff val="15000"/>
                  </a:schemeClr>
                </a:solidFill>
                <a:latin typeface="微软雅黑" pitchFamily="34" charset="-122"/>
                <a:ea typeface="微软雅黑" pitchFamily="34" charset="-122"/>
              </a:rPr>
              <a:t>），这样无法体现用户对不同</a:t>
            </a:r>
            <a:r>
              <a:rPr lang="en-US" altLang="zh-CN" sz="1030" dirty="0">
                <a:solidFill>
                  <a:schemeClr val="tx1">
                    <a:lumMod val="85000"/>
                    <a:lumOff val="15000"/>
                  </a:schemeClr>
                </a:solidFill>
                <a:latin typeface="微软雅黑" pitchFamily="34" charset="-122"/>
                <a:ea typeface="微软雅黑" pitchFamily="34" charset="-122"/>
              </a:rPr>
              <a:t>items</a:t>
            </a:r>
            <a:r>
              <a:rPr lang="zh-CN" altLang="en-US" sz="1030" dirty="0">
                <a:solidFill>
                  <a:schemeClr val="tx1">
                    <a:lumMod val="85000"/>
                    <a:lumOff val="15000"/>
                  </a:schemeClr>
                </a:solidFill>
                <a:latin typeface="微软雅黑" pitchFamily="34" charset="-122"/>
                <a:ea typeface="微软雅黑" pitchFamily="34" charset="-122"/>
              </a:rPr>
              <a:t>的</a:t>
            </a:r>
            <a:r>
              <a:rPr lang="zh-CN" altLang="en-US" sz="1030" dirty="0">
                <a:solidFill>
                  <a:schemeClr val="tx1">
                    <a:lumMod val="85000"/>
                    <a:lumOff val="15000"/>
                  </a:schemeClr>
                </a:solidFill>
                <a:latin typeface="微软雅黑" pitchFamily="34" charset="-122"/>
                <a:ea typeface="微软雅黑" pitchFamily="34" charset="-122"/>
              </a:rPr>
              <a:t>偏好。</a:t>
            </a:r>
            <a:endParaRPr lang="zh-CN" altLang="en-US" sz="1030" dirty="0">
              <a:solidFill>
                <a:schemeClr val="tx1">
                  <a:lumMod val="85000"/>
                  <a:lumOff val="15000"/>
                </a:schemeClr>
              </a:solidFill>
              <a:latin typeface="微软雅黑" pitchFamily="34" charset="-122"/>
              <a:ea typeface="微软雅黑" pitchFamily="34" charset="-122"/>
            </a:endParaRPr>
          </a:p>
        </p:txBody>
      </p:sp>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2" name="文本框 1"/>
          <p:cNvSpPr txBox="1"/>
          <p:nvPr/>
        </p:nvSpPr>
        <p:spPr>
          <a:xfrm>
            <a:off x="299085" y="693420"/>
            <a:ext cx="1329055" cy="506730"/>
          </a:xfrm>
          <a:prstGeom prst="rect">
            <a:avLst/>
          </a:prstGeom>
          <a:noFill/>
        </p:spPr>
        <p:txBody>
          <a:bodyPr wrap="none" rtlCol="0" anchor="t">
            <a:spAutoFit/>
          </a:bodyPr>
          <a:p>
            <a:pPr indent="0" algn="just">
              <a:lnSpc>
                <a:spcPct val="150000"/>
              </a:lnSpc>
              <a:buFont typeface="Arial" panose="020B0604020202090204" pitchFamily="34" charset="0"/>
              <a:buNone/>
            </a:pPr>
            <a:r>
              <a:rPr lang="zh-CN" b="1">
                <a:latin typeface="微软雅黑" charset="0"/>
                <a:ea typeface="微软雅黑" charset="0"/>
                <a:cs typeface="微软雅黑" charset="0"/>
                <a:sym typeface="+mn-ea"/>
              </a:rPr>
              <a:t>相关工作：</a:t>
            </a:r>
            <a:endParaRPr lang="zh-CN" b="1">
              <a:latin typeface="微软雅黑" charset="0"/>
              <a:ea typeface="微软雅黑" charset="0"/>
              <a:cs typeface="微软雅黑" charset="0"/>
              <a:sym typeface="+mn-ea"/>
            </a:endParaRPr>
          </a:p>
        </p:txBody>
      </p:sp>
      <p:sp>
        <p:nvSpPr>
          <p:cNvPr id="5" name="文本框 4"/>
          <p:cNvSpPr txBox="1"/>
          <p:nvPr/>
        </p:nvSpPr>
        <p:spPr>
          <a:xfrm>
            <a:off x="323850" y="4110990"/>
            <a:ext cx="8416290" cy="860425"/>
          </a:xfrm>
          <a:prstGeom prst="rect">
            <a:avLst/>
          </a:prstGeom>
          <a:noFill/>
        </p:spPr>
        <p:txBody>
          <a:bodyPr wrap="square" rtlCol="0">
            <a:spAutoFit/>
          </a:bodyPr>
          <a:p>
            <a:pPr marL="171450" indent="-171450" algn="just">
              <a:buFont typeface="Arial" panose="020B0604020202090204" pitchFamily="34" charset="0"/>
              <a:buChar char="•"/>
            </a:pPr>
            <a:r>
              <a:rPr lang="zh-CN" altLang="en-US" sz="1000"/>
              <a:t>Chen, T. and Guestrin, C. Xgboost: A scalable tree boosting system. In Proceedings of the 22Nd ACM SIGKDD International Conference on Knowledge Discovery and Data Mining, pp. 785–794. ACM, 2016.</a:t>
            </a:r>
            <a:endParaRPr lang="zh-CN" altLang="en-US" sz="1000"/>
          </a:p>
          <a:p>
            <a:pPr marL="171450" indent="-171450" algn="just">
              <a:buFont typeface="Arial" panose="020B0604020202090204" pitchFamily="34" charset="0"/>
              <a:buChar char="•"/>
            </a:pPr>
            <a:r>
              <a:rPr lang="zh-CN" altLang="en-US" sz="1000"/>
              <a:t>Cheng, H.-T., Koc, L., Harmsen, J., Shaked, T., Chandra, T., Aradhye, H., Anderson, G., Corrado, G., Chai, W., Ispir, M., Anil, R., Haque, Z., Hong, L., Jain, V., Liu, X., and Shah, H. Wide &amp; deep learning for recommender systems. In Proceedings of the 1st Workshop on Deep Learning for Recommender Systems. ACM, 2016.</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1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30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0-#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45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0-#ppt_w/2"/>
                                          </p:val>
                                        </p:tav>
                                        <p:tav tm="100000">
                                          <p:val>
                                            <p:strVal val="#ppt_x"/>
                                          </p:val>
                                        </p:tav>
                                      </p:tavLst>
                                    </p:anim>
                                    <p:anim calcmode="lin" valueType="num">
                                      <p:cBhvr additive="base">
                                        <p:cTn id="25" dur="500" fill="hold"/>
                                        <p:tgtEl>
                                          <p:spTgt spid="36"/>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1500"/>
                            </p:stCondLst>
                            <p:childTnLst>
                              <p:par>
                                <p:cTn id="37" presetID="2" presetClass="entr" presetSubtype="8" decel="100000"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0-#ppt_w/2"/>
                                          </p:val>
                                        </p:tav>
                                        <p:tav tm="100000">
                                          <p:val>
                                            <p:strVal val="#ppt_x"/>
                                          </p:val>
                                        </p:tav>
                                      </p:tavLst>
                                    </p:anim>
                                    <p:anim calcmode="lin" valueType="num">
                                      <p:cBhvr additive="base">
                                        <p:cTn id="40" dur="500" fill="hold"/>
                                        <p:tgtEl>
                                          <p:spTgt spid="41"/>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0-#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46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1+#ppt_w/2"/>
                                          </p:val>
                                        </p:tav>
                                        <p:tav tm="100000">
                                          <p:val>
                                            <p:strVal val="#ppt_x"/>
                                          </p:val>
                                        </p:tav>
                                      </p:tavLst>
                                    </p:anim>
                                    <p:anim calcmode="lin" valueType="num">
                                      <p:cBhvr additive="base">
                                        <p:cTn id="48" dur="500" fill="hold"/>
                                        <p:tgtEl>
                                          <p:spTgt spid="44"/>
                                        </p:tgtEl>
                                        <p:attrNameLst>
                                          <p:attrName>ppt_y</p:attrName>
                                        </p:attrNameLst>
                                      </p:cBhvr>
                                      <p:tavLst>
                                        <p:tav tm="0">
                                          <p:val>
                                            <p:strVal val="#ppt_y"/>
                                          </p:val>
                                        </p:tav>
                                        <p:tav tm="100000">
                                          <p:val>
                                            <p:strVal val="#ppt_y"/>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41" grpId="0" bldLvl="0" animBg="1"/>
      <p:bldP spid="42" grpId="0" bldLvl="0" animBg="1"/>
      <p:bldP spid="44" grpId="0" bldLvl="0" animBg="1"/>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99085" y="236855"/>
            <a:ext cx="7976235" cy="275590"/>
          </a:xfrm>
          <a:prstGeom prst="rect">
            <a:avLst/>
          </a:prstGeom>
          <a:noFill/>
        </p:spPr>
        <p:txBody>
          <a:bodyPr wrap="square" rtlCol="0">
            <a:spAutoFit/>
          </a:bodyPr>
          <a:lstStyle/>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13" name="矩形 12"/>
          <p:cNvSpPr/>
          <p:nvPr/>
        </p:nvSpPr>
        <p:spPr>
          <a:xfrm>
            <a:off x="5363845" y="1131570"/>
            <a:ext cx="3223895" cy="3138170"/>
          </a:xfrm>
          <a:prstGeom prst="rect">
            <a:avLst/>
          </a:prstGeom>
          <a:noFill/>
        </p:spPr>
        <p:txBody>
          <a:bodyPr wrap="square">
            <a:spAutoFit/>
          </a:bodyPr>
          <a:p>
            <a:pPr indent="0" algn="just">
              <a:lnSpc>
                <a:spcPct val="150000"/>
              </a:lnSpc>
              <a:buFont typeface="Arial" panose="020B0604020202090204" pitchFamily="34" charset="0"/>
              <a:buNone/>
            </a:pPr>
            <a:r>
              <a:rPr lang="zh-CN" b="1">
                <a:solidFill>
                  <a:schemeClr val="tx1"/>
                </a:solidFill>
                <a:latin typeface="微软雅黑" charset="0"/>
                <a:ea typeface="微软雅黑" charset="0"/>
                <a:cs typeface="微软雅黑" charset="0"/>
                <a:sym typeface="+mn-ea"/>
              </a:rPr>
              <a:t>强化学习</a:t>
            </a:r>
            <a:r>
              <a:rPr lang="en-US" altLang="zh-CN" b="1">
                <a:solidFill>
                  <a:schemeClr val="tx1"/>
                </a:solidFill>
                <a:latin typeface="微软雅黑" charset="0"/>
                <a:ea typeface="微软雅黑" charset="0"/>
                <a:cs typeface="微软雅黑" charset="0"/>
                <a:sym typeface="+mn-ea"/>
              </a:rPr>
              <a:t>+</a:t>
            </a:r>
            <a:r>
              <a:rPr lang="zh-CN" altLang="en-US" b="1">
                <a:solidFill>
                  <a:schemeClr val="tx1"/>
                </a:solidFill>
                <a:latin typeface="微软雅黑" charset="0"/>
                <a:ea typeface="微软雅黑" charset="0"/>
                <a:cs typeface="微软雅黑" charset="0"/>
                <a:sym typeface="+mn-ea"/>
              </a:rPr>
              <a:t>推荐系统</a:t>
            </a:r>
            <a:r>
              <a:rPr lang="zh-CN" b="1">
                <a:solidFill>
                  <a:schemeClr val="tx1"/>
                </a:solidFill>
                <a:latin typeface="微软雅黑" charset="0"/>
                <a:ea typeface="微软雅黑" charset="0"/>
                <a:cs typeface="微软雅黑" charset="0"/>
                <a:sym typeface="+mn-ea"/>
              </a:rPr>
              <a:t>面临挑战：</a:t>
            </a:r>
            <a:endParaRPr lang="zh-CN" sz="1400" b="1">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en-US" altLang="zh-CN" sz="1400">
                <a:solidFill>
                  <a:schemeClr val="tx1"/>
                </a:solidFill>
                <a:latin typeface="微软雅黑" charset="0"/>
                <a:ea typeface="微软雅黑" charset="0"/>
                <a:cs typeface="微软雅黑" charset="0"/>
                <a:sym typeface="+mn-ea"/>
              </a:rPr>
              <a:t>1</a:t>
            </a:r>
            <a:r>
              <a:rPr lang="zh-CN" altLang="en-US" sz="1400">
                <a:solidFill>
                  <a:schemeClr val="tx1"/>
                </a:solidFill>
                <a:latin typeface="微软雅黑" charset="0"/>
                <a:ea typeface="微软雅黑" charset="0"/>
                <a:cs typeface="微软雅黑" charset="0"/>
                <a:sym typeface="+mn-ea"/>
              </a:rPr>
              <a:t>）环境是什么？</a:t>
            </a:r>
            <a:endParaRPr lang="zh-CN" altLang="en-US" sz="14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900">
                <a:solidFill>
                  <a:schemeClr val="tx1"/>
                </a:solidFill>
                <a:latin typeface="微软雅黑" charset="0"/>
                <a:ea typeface="微软雅黑" charset="0"/>
                <a:cs typeface="微软雅黑" charset="0"/>
                <a:sym typeface="+mn-ea"/>
              </a:rPr>
              <a:t>智能体：推荐系统</a:t>
            </a:r>
            <a:endParaRPr lang="zh-CN" altLang="en-US" sz="9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900">
                <a:solidFill>
                  <a:schemeClr val="tx1"/>
                </a:solidFill>
                <a:latin typeface="微软雅黑" charset="0"/>
                <a:ea typeface="微软雅黑" charset="0"/>
                <a:cs typeface="微软雅黑" charset="0"/>
                <a:sym typeface="+mn-ea"/>
              </a:rPr>
              <a:t>环境：人</a:t>
            </a:r>
            <a:endParaRPr lang="zh-CN" altLang="en-US" sz="9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900">
                <a:solidFill>
                  <a:schemeClr val="tx1"/>
                </a:solidFill>
                <a:latin typeface="微软雅黑" charset="0"/>
                <a:ea typeface="微软雅黑" charset="0"/>
                <a:cs typeface="微软雅黑" charset="0"/>
                <a:sym typeface="+mn-ea"/>
              </a:rPr>
              <a:t>状态（观察）：点击</a:t>
            </a:r>
            <a:r>
              <a:rPr lang="en-US" altLang="zh-CN" sz="900">
                <a:solidFill>
                  <a:schemeClr val="tx1"/>
                </a:solidFill>
                <a:latin typeface="微软雅黑" charset="0"/>
                <a:ea typeface="微软雅黑" charset="0"/>
                <a:cs typeface="微软雅黑" charset="0"/>
                <a:sym typeface="+mn-ea"/>
              </a:rPr>
              <a:t>/</a:t>
            </a:r>
            <a:r>
              <a:rPr lang="zh-CN" altLang="en-US" sz="900">
                <a:solidFill>
                  <a:schemeClr val="tx1"/>
                </a:solidFill>
                <a:latin typeface="微软雅黑" charset="0"/>
                <a:ea typeface="微软雅黑" charset="0"/>
                <a:cs typeface="微软雅黑" charset="0"/>
                <a:sym typeface="+mn-ea"/>
              </a:rPr>
              <a:t>驻留时间</a:t>
            </a:r>
            <a:r>
              <a:rPr lang="en-US" altLang="zh-CN" sz="900">
                <a:solidFill>
                  <a:schemeClr val="tx1"/>
                </a:solidFill>
                <a:latin typeface="微软雅黑" charset="0"/>
                <a:ea typeface="微软雅黑" charset="0"/>
                <a:cs typeface="微软雅黑" charset="0"/>
                <a:sym typeface="+mn-ea"/>
              </a:rPr>
              <a:t>/</a:t>
            </a:r>
            <a:r>
              <a:rPr lang="zh-CN" altLang="en-US" sz="900">
                <a:solidFill>
                  <a:schemeClr val="tx1"/>
                </a:solidFill>
                <a:latin typeface="微软雅黑" charset="0"/>
                <a:ea typeface="微软雅黑" charset="0"/>
                <a:cs typeface="微软雅黑" charset="0"/>
                <a:sym typeface="+mn-ea"/>
              </a:rPr>
              <a:t>其他操作……</a:t>
            </a:r>
            <a:r>
              <a:rPr lang="en-US" altLang="zh-CN" sz="900">
                <a:solidFill>
                  <a:schemeClr val="tx1"/>
                </a:solidFill>
                <a:latin typeface="微软雅黑" charset="0"/>
                <a:ea typeface="微软雅黑" charset="0"/>
                <a:cs typeface="微软雅黑" charset="0"/>
                <a:sym typeface="+mn-ea"/>
              </a:rPr>
              <a:t> </a:t>
            </a:r>
            <a:endParaRPr lang="en-US" altLang="zh-CN" sz="9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900">
                <a:solidFill>
                  <a:schemeClr val="tx1"/>
                </a:solidFill>
                <a:latin typeface="微软雅黑" charset="0"/>
                <a:ea typeface="微软雅黑" charset="0"/>
                <a:cs typeface="微软雅黑" charset="0"/>
                <a:sym typeface="+mn-ea"/>
              </a:rPr>
              <a:t>动作：推荐</a:t>
            </a:r>
            <a:r>
              <a:rPr lang="en-US" altLang="zh-CN" sz="900">
                <a:solidFill>
                  <a:schemeClr val="tx1"/>
                </a:solidFill>
                <a:latin typeface="微软雅黑" charset="0"/>
                <a:ea typeface="微软雅黑" charset="0"/>
                <a:cs typeface="微软雅黑" charset="0"/>
                <a:sym typeface="+mn-ea"/>
              </a:rPr>
              <a:t>items</a:t>
            </a:r>
            <a:endParaRPr lang="en-US" altLang="zh-CN" sz="9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900">
                <a:solidFill>
                  <a:schemeClr val="tx1"/>
                </a:solidFill>
                <a:latin typeface="微软雅黑" charset="0"/>
                <a:ea typeface="微软雅黑" charset="0"/>
                <a:cs typeface="微软雅黑" charset="0"/>
                <a:sym typeface="+mn-ea"/>
              </a:rPr>
              <a:t>奖励：？</a:t>
            </a:r>
            <a:endParaRPr lang="zh-CN" altLang="en-US" sz="12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en-US" altLang="zh-CN" sz="1400">
                <a:solidFill>
                  <a:schemeClr val="tx1"/>
                </a:solidFill>
                <a:latin typeface="微软雅黑" charset="0"/>
                <a:ea typeface="微软雅黑" charset="0"/>
                <a:cs typeface="微软雅黑" charset="0"/>
                <a:sym typeface="+mn-ea"/>
              </a:rPr>
              <a:t>2</a:t>
            </a:r>
            <a:r>
              <a:rPr lang="zh-CN" altLang="en-US" sz="1400">
                <a:solidFill>
                  <a:schemeClr val="tx1"/>
                </a:solidFill>
                <a:latin typeface="微软雅黑" charset="0"/>
                <a:ea typeface="微软雅黑" charset="0"/>
                <a:cs typeface="微软雅黑" charset="0"/>
                <a:sym typeface="+mn-ea"/>
              </a:rPr>
              <a:t>）奖励函数是什么？</a:t>
            </a:r>
            <a:endParaRPr lang="zh-CN" altLang="en-US" sz="14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900">
                <a:solidFill>
                  <a:schemeClr val="tx1"/>
                </a:solidFill>
                <a:latin typeface="微软雅黑" charset="0"/>
                <a:ea typeface="微软雅黑" charset="0"/>
                <a:cs typeface="微软雅黑" charset="0"/>
                <a:sym typeface="+mn-ea"/>
              </a:rPr>
              <a:t>未知的</a:t>
            </a:r>
            <a:endParaRPr lang="zh-CN" altLang="en-US" sz="9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en-US" altLang="zh-CN" sz="1400">
                <a:solidFill>
                  <a:schemeClr val="tx1"/>
                </a:solidFill>
                <a:latin typeface="微软雅黑" charset="0"/>
                <a:ea typeface="微软雅黑" charset="0"/>
                <a:cs typeface="微软雅黑" charset="0"/>
                <a:sym typeface="+mn-ea"/>
              </a:rPr>
              <a:t>3</a:t>
            </a:r>
            <a:r>
              <a:rPr lang="zh-CN" altLang="en-US"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智能体与环境的</a:t>
            </a:r>
            <a:r>
              <a:rPr lang="zh-CN" altLang="en-US" sz="1400">
                <a:solidFill>
                  <a:schemeClr val="tx1"/>
                </a:solidFill>
                <a:latin typeface="微软雅黑" charset="0"/>
                <a:ea typeface="微软雅黑" charset="0"/>
                <a:cs typeface="微软雅黑" charset="0"/>
                <a:sym typeface="+mn-ea"/>
              </a:rPr>
              <a:t>交互问题。</a:t>
            </a:r>
            <a:endParaRPr lang="zh-CN" altLang="en-US" sz="14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en-US" altLang="zh-CN" sz="900">
                <a:solidFill>
                  <a:schemeClr val="tx1"/>
                </a:solidFill>
                <a:latin typeface="微软雅黑" charset="0"/>
                <a:ea typeface="微软雅黑" charset="0"/>
                <a:cs typeface="微软雅黑" charset="0"/>
                <a:sym typeface="+mn-ea"/>
              </a:rPr>
              <a:t>Model-free</a:t>
            </a:r>
            <a:r>
              <a:rPr lang="zh-CN" altLang="en-US" sz="900">
                <a:solidFill>
                  <a:schemeClr val="tx1"/>
                </a:solidFill>
                <a:latin typeface="微软雅黑" charset="0"/>
                <a:ea typeface="微软雅黑" charset="0"/>
                <a:cs typeface="微软雅黑" charset="0"/>
                <a:sym typeface="+mn-ea"/>
              </a:rPr>
              <a:t>强化学习需要与环境进行大量交互才能学习好的策略。</a:t>
            </a:r>
            <a:endParaRPr lang="zh-CN" altLang="en-US" sz="900">
              <a:solidFill>
                <a:schemeClr val="tx1"/>
              </a:solidFill>
              <a:latin typeface="微软雅黑" charset="0"/>
              <a:ea typeface="微软雅黑" charset="0"/>
              <a:cs typeface="微软雅黑" charset="0"/>
              <a:sym typeface="+mn-ea"/>
            </a:endParaRPr>
          </a:p>
        </p:txBody>
      </p:sp>
      <p:pic>
        <p:nvPicPr>
          <p:cNvPr id="3" name="图片 2"/>
          <p:cNvPicPr>
            <a:picLocks noChangeAspect="1"/>
          </p:cNvPicPr>
          <p:nvPr/>
        </p:nvPicPr>
        <p:blipFill>
          <a:blip r:embed="rId2"/>
          <a:stretch>
            <a:fillRect/>
          </a:stretch>
        </p:blipFill>
        <p:spPr>
          <a:xfrm>
            <a:off x="210820" y="843280"/>
            <a:ext cx="4669790" cy="1656080"/>
          </a:xfrm>
          <a:prstGeom prst="rect">
            <a:avLst/>
          </a:prstGeom>
        </p:spPr>
      </p:pic>
      <p:pic>
        <p:nvPicPr>
          <p:cNvPr id="4" name="图片 3"/>
          <p:cNvPicPr>
            <a:picLocks noChangeAspect="1"/>
          </p:cNvPicPr>
          <p:nvPr/>
        </p:nvPicPr>
        <p:blipFill>
          <a:blip r:embed="rId3"/>
          <a:srcRect r="36714"/>
          <a:stretch>
            <a:fillRect/>
          </a:stretch>
        </p:blipFill>
        <p:spPr>
          <a:xfrm>
            <a:off x="194945" y="2643505"/>
            <a:ext cx="4683760" cy="2292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bldLvl="0" animBg="1"/>
      <p:bldP spid="7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5" name="五边形 1"/>
          <p:cNvSpPr/>
          <p:nvPr/>
        </p:nvSpPr>
        <p:spPr>
          <a:xfrm>
            <a:off x="4427870" y="2931794"/>
            <a:ext cx="2880320" cy="936104"/>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 name="五边形 2"/>
          <p:cNvSpPr/>
          <p:nvPr/>
        </p:nvSpPr>
        <p:spPr>
          <a:xfrm flipH="1">
            <a:off x="1547550" y="3861384"/>
            <a:ext cx="2880320" cy="936104"/>
          </a:xfrm>
          <a:prstGeom prst="homePlate">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TextBox 3"/>
          <p:cNvSpPr txBox="1"/>
          <p:nvPr/>
        </p:nvSpPr>
        <p:spPr>
          <a:xfrm>
            <a:off x="1979598" y="4136433"/>
            <a:ext cx="2448272" cy="398780"/>
          </a:xfrm>
          <a:prstGeom prst="rect">
            <a:avLst/>
          </a:prstGeom>
          <a:noFill/>
        </p:spPr>
        <p:txBody>
          <a:bodyPr wrap="square" rtlCol="0">
            <a:spAutoFit/>
          </a:bodyPr>
          <a:lstStyle/>
          <a:p>
            <a:pPr algn="ctr"/>
            <a:r>
              <a:rPr lang="zh-CN" altLang="en-US" sz="2000" b="1" dirty="0">
                <a:solidFill>
                  <a:schemeClr val="bg1"/>
                </a:solidFill>
                <a:latin typeface="微软雅黑" pitchFamily="34" charset="-122"/>
                <a:ea typeface="微软雅黑" pitchFamily="34" charset="-122"/>
              </a:rPr>
              <a:t>创新点</a:t>
            </a:r>
            <a:r>
              <a:rPr lang="en-US" altLang="zh-CN" sz="2000" b="1" dirty="0">
                <a:solidFill>
                  <a:schemeClr val="bg1"/>
                </a:solidFill>
                <a:latin typeface="微软雅黑" pitchFamily="34" charset="-122"/>
                <a:ea typeface="微软雅黑" pitchFamily="34" charset="-122"/>
              </a:rPr>
              <a:t>1</a:t>
            </a:r>
            <a:endParaRPr lang="en-US" altLang="zh-CN" sz="2000" b="1" dirty="0">
              <a:solidFill>
                <a:schemeClr val="bg1"/>
              </a:solidFill>
              <a:latin typeface="微软雅黑" pitchFamily="34" charset="-122"/>
              <a:ea typeface="微软雅黑" pitchFamily="34" charset="-122"/>
            </a:endParaRPr>
          </a:p>
        </p:txBody>
      </p:sp>
      <p:sp>
        <p:nvSpPr>
          <p:cNvPr id="8" name="TextBox 4"/>
          <p:cNvSpPr txBox="1"/>
          <p:nvPr/>
        </p:nvSpPr>
        <p:spPr>
          <a:xfrm>
            <a:off x="4427870" y="3199791"/>
            <a:ext cx="2448272" cy="398780"/>
          </a:xfrm>
          <a:prstGeom prst="rect">
            <a:avLst/>
          </a:prstGeom>
          <a:noFill/>
        </p:spPr>
        <p:txBody>
          <a:bodyPr wrap="square" rtlCol="0">
            <a:spAutoFit/>
          </a:bodyPr>
          <a:lstStyle/>
          <a:p>
            <a:pPr algn="ctr"/>
            <a:r>
              <a:rPr lang="zh-CN" altLang="en-US" sz="2000" b="1" dirty="0">
                <a:solidFill>
                  <a:schemeClr val="bg1"/>
                </a:solidFill>
                <a:latin typeface="微软雅黑" pitchFamily="34" charset="-122"/>
                <a:ea typeface="微软雅黑" pitchFamily="34" charset="-122"/>
              </a:rPr>
              <a:t>创新点</a:t>
            </a:r>
            <a:r>
              <a:rPr lang="en-US" altLang="zh-CN" sz="2000" b="1" dirty="0">
                <a:solidFill>
                  <a:schemeClr val="bg1"/>
                </a:solidFill>
                <a:latin typeface="微软雅黑" pitchFamily="34" charset="-122"/>
                <a:ea typeface="微软雅黑" pitchFamily="34" charset="-122"/>
              </a:rPr>
              <a:t>2</a:t>
            </a:r>
            <a:endParaRPr lang="en-US" altLang="zh-CN" sz="2000" b="1" dirty="0">
              <a:solidFill>
                <a:schemeClr val="bg1"/>
              </a:solidFill>
              <a:latin typeface="微软雅黑" pitchFamily="34" charset="-122"/>
              <a:ea typeface="微软雅黑" pitchFamily="34" charset="-122"/>
            </a:endParaRPr>
          </a:p>
        </p:txBody>
      </p:sp>
      <p:sp>
        <p:nvSpPr>
          <p:cNvPr id="9" name="TextBox 5"/>
          <p:cNvSpPr txBox="1"/>
          <p:nvPr/>
        </p:nvSpPr>
        <p:spPr>
          <a:xfrm>
            <a:off x="897890" y="3128010"/>
            <a:ext cx="3411220" cy="645160"/>
          </a:xfrm>
          <a:prstGeom prst="rect">
            <a:avLst/>
          </a:prstGeom>
          <a:noFill/>
        </p:spPr>
        <p:txBody>
          <a:bodyPr wrap="square" rtlCol="0">
            <a:spAutoFit/>
          </a:bodyPr>
          <a:lstStyle/>
          <a:p>
            <a:pPr algn="just">
              <a:lnSpc>
                <a:spcPct val="150000"/>
              </a:lnSpc>
            </a:pPr>
            <a:r>
              <a:rPr lang="en-US" altLang="zh-CN" sz="1200" dirty="0">
                <a:solidFill>
                  <a:sysClr val="windowText" lastClr="000000"/>
                </a:solidFill>
                <a:latin typeface="微软雅黑" pitchFamily="34" charset="-122"/>
                <a:ea typeface="微软雅黑" pitchFamily="34" charset="-122"/>
              </a:rPr>
              <a:t>1</a:t>
            </a:r>
            <a:r>
              <a:rPr lang="zh-CN" altLang="en-US" sz="1200" dirty="0">
                <a:solidFill>
                  <a:sysClr val="windowText" lastClr="000000"/>
                </a:solidFill>
                <a:latin typeface="微软雅黑" pitchFamily="34" charset="-122"/>
                <a:ea typeface="微软雅黑" pitchFamily="34" charset="-122"/>
              </a:rPr>
              <a:t>）开发了一种生成对抗学习（</a:t>
            </a:r>
            <a:r>
              <a:rPr lang="en-US" altLang="zh-CN" sz="1200" dirty="0">
                <a:solidFill>
                  <a:sysClr val="windowText" lastClr="000000"/>
                </a:solidFill>
                <a:latin typeface="微软雅黑" pitchFamily="34" charset="-122"/>
                <a:ea typeface="微软雅黑" pitchFamily="34" charset="-122"/>
              </a:rPr>
              <a:t>GAN</a:t>
            </a:r>
            <a:r>
              <a:rPr lang="zh-CN" altLang="en-US" sz="1200" dirty="0">
                <a:solidFill>
                  <a:sysClr val="windowText" lastClr="000000"/>
                </a:solidFill>
                <a:latin typeface="微软雅黑" pitchFamily="34" charset="-122"/>
                <a:ea typeface="微软雅黑" pitchFamily="34" charset="-122"/>
              </a:rPr>
              <a:t>）公式来模拟用户行为动态并学习</a:t>
            </a:r>
            <a:r>
              <a:rPr lang="zh-CN" altLang="en-US" sz="1200" dirty="0">
                <a:solidFill>
                  <a:sysClr val="windowText" lastClr="000000"/>
                </a:solidFill>
                <a:latin typeface="微软雅黑" pitchFamily="34" charset="-122"/>
                <a:ea typeface="微软雅黑" pitchFamily="34" charset="-122"/>
              </a:rPr>
              <a:t>它的</a:t>
            </a:r>
            <a:r>
              <a:rPr lang="zh-CN" altLang="en-US" sz="1200" dirty="0">
                <a:solidFill>
                  <a:sysClr val="windowText" lastClr="000000"/>
                </a:solidFill>
                <a:latin typeface="微软雅黑" pitchFamily="34" charset="-122"/>
                <a:ea typeface="微软雅黑" pitchFamily="34" charset="-122"/>
              </a:rPr>
              <a:t>奖励函数。</a:t>
            </a:r>
            <a:endParaRPr lang="zh-CN" altLang="en-US" sz="1200" dirty="0">
              <a:solidFill>
                <a:sysClr val="windowText" lastClr="000000"/>
              </a:solidFill>
              <a:latin typeface="微软雅黑" pitchFamily="34" charset="-122"/>
              <a:ea typeface="微软雅黑" pitchFamily="34" charset="-122"/>
            </a:endParaRPr>
          </a:p>
        </p:txBody>
      </p:sp>
      <p:sp>
        <p:nvSpPr>
          <p:cNvPr id="10" name="TextBox 6"/>
          <p:cNvSpPr txBox="1"/>
          <p:nvPr/>
        </p:nvSpPr>
        <p:spPr>
          <a:xfrm>
            <a:off x="4561840" y="3992245"/>
            <a:ext cx="3933825" cy="922020"/>
          </a:xfrm>
          <a:prstGeom prst="rect">
            <a:avLst/>
          </a:prstGeom>
          <a:noFill/>
        </p:spPr>
        <p:txBody>
          <a:bodyPr wrap="square" rtlCol="0">
            <a:spAutoFit/>
          </a:bodyPr>
          <a:lstStyle/>
          <a:p>
            <a:pPr algn="just">
              <a:lnSpc>
                <a:spcPct val="150000"/>
              </a:lnSpc>
            </a:pPr>
            <a:r>
              <a:rPr lang="en-US" altLang="zh-CN" sz="1200" dirty="0">
                <a:solidFill>
                  <a:sysClr val="windowText" lastClr="000000"/>
                </a:solidFill>
                <a:latin typeface="微软雅黑" pitchFamily="34" charset="-122"/>
                <a:ea typeface="微软雅黑" pitchFamily="34" charset="-122"/>
              </a:rPr>
              <a:t>2</a:t>
            </a:r>
            <a:r>
              <a:rPr lang="zh-CN" altLang="en-US" sz="1200" dirty="0">
                <a:solidFill>
                  <a:sysClr val="windowText" lastClr="000000"/>
                </a:solidFill>
                <a:latin typeface="微软雅黑" pitchFamily="34" charset="-122"/>
                <a:ea typeface="微软雅黑" pitchFamily="34" charset="-122"/>
              </a:rPr>
              <a:t>）开发了级联</a:t>
            </a:r>
            <a:r>
              <a:rPr lang="en-US" altLang="zh-CN" sz="1200" dirty="0">
                <a:solidFill>
                  <a:sysClr val="windowText" lastClr="000000"/>
                </a:solidFill>
                <a:latin typeface="微软雅黑" pitchFamily="34" charset="-122"/>
                <a:ea typeface="微软雅黑" pitchFamily="34" charset="-122"/>
              </a:rPr>
              <a:t>DQN</a:t>
            </a:r>
            <a:r>
              <a:rPr lang="zh-CN" altLang="en-US" sz="1200" dirty="0">
                <a:solidFill>
                  <a:sysClr val="windowText" lastClr="000000"/>
                </a:solidFill>
                <a:latin typeface="微软雅黑" pitchFamily="34" charset="-122"/>
                <a:ea typeface="微软雅黑" pitchFamily="34" charset="-122"/>
              </a:rPr>
              <a:t>算法来获得组合推荐策略。</a:t>
            </a:r>
            <a:r>
              <a:rPr lang="en-US" altLang="zh-CN" sz="1200" dirty="0">
                <a:solidFill>
                  <a:sysClr val="windowText" lastClr="000000"/>
                </a:solidFill>
                <a:latin typeface="微软雅黑" pitchFamily="34" charset="-122"/>
                <a:ea typeface="微软雅黑" pitchFamily="34" charset="-122"/>
              </a:rPr>
              <a:t>Q</a:t>
            </a:r>
            <a:r>
              <a:rPr lang="zh-CN" altLang="en-US" sz="1200" dirty="0">
                <a:solidFill>
                  <a:sysClr val="windowText" lastClr="000000"/>
                </a:solidFill>
                <a:latin typeface="微软雅黑" pitchFamily="34" charset="-122"/>
                <a:ea typeface="微软雅黑" pitchFamily="34" charset="-122"/>
              </a:rPr>
              <a:t>函数的级联设计，能够从大量候选对象中找到要显示的最佳</a:t>
            </a:r>
            <a:r>
              <a:rPr lang="en-US" altLang="zh-CN" sz="1200" dirty="0">
                <a:solidFill>
                  <a:sysClr val="windowText" lastClr="000000"/>
                </a:solidFill>
                <a:latin typeface="微软雅黑" pitchFamily="34" charset="-122"/>
                <a:ea typeface="微软雅黑" pitchFamily="34" charset="-122"/>
              </a:rPr>
              <a:t>Items</a:t>
            </a:r>
            <a:r>
              <a:rPr lang="zh-CN" altLang="en-US" sz="1200" dirty="0">
                <a:solidFill>
                  <a:sysClr val="windowText" lastClr="000000"/>
                </a:solidFill>
                <a:latin typeface="微软雅黑" pitchFamily="34" charset="-122"/>
                <a:ea typeface="微软雅黑" pitchFamily="34" charset="-122"/>
              </a:rPr>
              <a:t>子集。</a:t>
            </a:r>
            <a:endParaRPr lang="zh-CN" altLang="en-US" sz="1200" dirty="0">
              <a:solidFill>
                <a:sysClr val="windowText" lastClr="000000"/>
              </a:solidFill>
              <a:latin typeface="微软雅黑" pitchFamily="34" charset="-122"/>
              <a:ea typeface="微软雅黑"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25" name="图片 24"/>
          <p:cNvPicPr>
            <a:picLocks noChangeAspect="1"/>
          </p:cNvPicPr>
          <p:nvPr/>
        </p:nvPicPr>
        <p:blipFill>
          <a:blip r:embed="rId2"/>
          <a:stretch>
            <a:fillRect/>
          </a:stretch>
        </p:blipFill>
        <p:spPr>
          <a:xfrm>
            <a:off x="1043305" y="647700"/>
            <a:ext cx="6972935" cy="2159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9" grpId="0"/>
      <p:bldP spid="10" grpId="0"/>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2" name="文本框 1"/>
          <p:cNvSpPr txBox="1"/>
          <p:nvPr/>
        </p:nvSpPr>
        <p:spPr>
          <a:xfrm>
            <a:off x="512445" y="699770"/>
            <a:ext cx="1329055" cy="506730"/>
          </a:xfrm>
          <a:prstGeom prst="rect">
            <a:avLst/>
          </a:prstGeom>
          <a:noFill/>
        </p:spPr>
        <p:txBody>
          <a:bodyPr wrap="none" rtlCol="0" anchor="t">
            <a:spAutoFit/>
          </a:bodyPr>
          <a:p>
            <a:pPr indent="0" algn="just">
              <a:lnSpc>
                <a:spcPct val="150000"/>
              </a:lnSpc>
              <a:buFont typeface="Arial" panose="020B0604020202090204" pitchFamily="34" charset="0"/>
              <a:buNone/>
            </a:pPr>
            <a:r>
              <a:rPr lang="zh-CN" b="1">
                <a:latin typeface="微软雅黑" charset="0"/>
                <a:ea typeface="微软雅黑" charset="0"/>
                <a:cs typeface="微软雅黑" charset="0"/>
                <a:sym typeface="+mn-ea"/>
              </a:rPr>
              <a:t>模型</a:t>
            </a:r>
            <a:r>
              <a:rPr lang="zh-CN" b="1">
                <a:latin typeface="微软雅黑" charset="0"/>
                <a:ea typeface="微软雅黑" charset="0"/>
                <a:cs typeface="微软雅黑" charset="0"/>
                <a:sym typeface="+mn-ea"/>
              </a:rPr>
              <a:t>结构：</a:t>
            </a:r>
            <a:endParaRPr lang="zh-CN" b="1">
              <a:latin typeface="微软雅黑" charset="0"/>
              <a:ea typeface="微软雅黑" charset="0"/>
              <a:cs typeface="微软雅黑" charset="0"/>
              <a:sym typeface="+mn-ea"/>
            </a:endParaRPr>
          </a:p>
        </p:txBody>
      </p:sp>
      <p:pic>
        <p:nvPicPr>
          <p:cNvPr id="6" name="图片 5"/>
          <p:cNvPicPr>
            <a:picLocks noChangeAspect="1"/>
          </p:cNvPicPr>
          <p:nvPr/>
        </p:nvPicPr>
        <p:blipFill>
          <a:blip r:embed="rId2"/>
          <a:stretch>
            <a:fillRect/>
          </a:stretch>
        </p:blipFill>
        <p:spPr>
          <a:xfrm>
            <a:off x="323850" y="1393825"/>
            <a:ext cx="4806315" cy="3169920"/>
          </a:xfrm>
          <a:prstGeom prst="rect">
            <a:avLst/>
          </a:prstGeom>
        </p:spPr>
      </p:pic>
      <mc:AlternateContent xmlns:mc="http://schemas.openxmlformats.org/markup-compatibility/2006">
        <mc:Choice xmlns:a14="http://schemas.microsoft.com/office/drawing/2010/main" Requires="a14">
          <p:sp>
            <p:nvSpPr>
              <p:cNvPr id="8" name="矩形 7"/>
              <p:cNvSpPr/>
              <p:nvPr/>
            </p:nvSpPr>
            <p:spPr>
              <a:xfrm>
                <a:off x="5292090" y="1393825"/>
                <a:ext cx="3698875" cy="2228215"/>
              </a:xfrm>
              <a:prstGeom prst="rect">
                <a:avLst/>
              </a:prstGeom>
              <a:noFill/>
            </p:spPr>
            <p:txBody>
              <a:bodyPr wrap="square">
                <a:spAutoFit/>
              </a:bodyPr>
              <a:p>
                <a:pPr indent="0" algn="just">
                  <a:lnSpc>
                    <a:spcPct val="150000"/>
                  </a:lnSpc>
                  <a:buFont typeface="Arial" panose="020B0604020202090204" pitchFamily="34" charset="0"/>
                  <a:buNone/>
                </a:pPr>
                <a:r>
                  <a:rPr lang="zh-CN" sz="1000" b="1">
                    <a:solidFill>
                      <a:schemeClr val="tx1"/>
                    </a:solidFill>
                    <a:latin typeface="微软雅黑" charset="0"/>
                    <a:ea typeface="微软雅黑" charset="0"/>
                    <a:cs typeface="微软雅黑" charset="0"/>
                    <a:sym typeface="+mn-ea"/>
                  </a:rPr>
                  <a:t>推荐系统（</a:t>
                </a:r>
                <a:r>
                  <a:rPr lang="en-US" altLang="zh-CN" sz="1000" b="1">
                    <a:solidFill>
                      <a:schemeClr val="tx1"/>
                    </a:solidFill>
                    <a:latin typeface="微软雅黑" charset="0"/>
                    <a:ea typeface="微软雅黑" charset="0"/>
                    <a:cs typeface="微软雅黑" charset="0"/>
                    <a:sym typeface="+mn-ea"/>
                  </a:rPr>
                  <a:t>Agent</a:t>
                </a:r>
                <a:r>
                  <a:rPr lang="zh-CN" sz="1000" b="1">
                    <a:solidFill>
                      <a:schemeClr val="tx1"/>
                    </a:solidFill>
                    <a:latin typeface="微软雅黑" charset="0"/>
                    <a:ea typeface="微软雅黑" charset="0"/>
                    <a:cs typeface="微软雅黑" charset="0"/>
                    <a:sym typeface="+mn-ea"/>
                  </a:rPr>
                  <a:t>）与用户（</a:t>
                </a:r>
                <a:r>
                  <a:rPr lang="en-US" altLang="zh-CN" sz="1000" b="1">
                    <a:solidFill>
                      <a:schemeClr val="tx1"/>
                    </a:solidFill>
                    <a:latin typeface="微软雅黑" charset="0"/>
                    <a:ea typeface="微软雅黑" charset="0"/>
                    <a:cs typeface="微软雅黑" charset="0"/>
                    <a:sym typeface="+mn-ea"/>
                  </a:rPr>
                  <a:t>Environment</a:t>
                </a:r>
                <a:r>
                  <a:rPr lang="zh-CN" sz="1000" b="1">
                    <a:solidFill>
                      <a:schemeClr val="tx1"/>
                    </a:solidFill>
                    <a:latin typeface="微软雅黑" charset="0"/>
                    <a:ea typeface="微软雅黑" charset="0"/>
                    <a:cs typeface="微软雅黑" charset="0"/>
                    <a:sym typeface="+mn-ea"/>
                  </a:rPr>
                  <a:t>）交互如下：</a:t>
                </a:r>
                <a:endParaRPr lang="zh-CN" sz="1000" b="1">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000">
                    <a:solidFill>
                      <a:schemeClr val="tx1"/>
                    </a:solidFill>
                    <a:latin typeface="微软雅黑" charset="0"/>
                    <a:ea typeface="微软雅黑" charset="0"/>
                    <a:cs typeface="微软雅黑" charset="0"/>
                    <a:sym typeface="+mn-ea"/>
                  </a:rPr>
                  <a:t>用户可以看到一个包含</a:t>
                </a:r>
                <a14:m>
                  <m:oMath xmlns:m="http://schemas.openxmlformats.org/officeDocument/2006/math">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𝑘</m:t>
                    </m:r>
                  </m:oMath>
                </a14:m>
                <a:r>
                  <a:rPr lang="zh-CN" sz="1000">
                    <a:solidFill>
                      <a:schemeClr val="tx1"/>
                    </a:solidFill>
                    <a:latin typeface="微软雅黑" charset="0"/>
                    <a:ea typeface="微软雅黑" charset="0"/>
                    <a:cs typeface="微软雅黑" charset="0"/>
                    <a:sym typeface="+mn-ea"/>
                  </a:rPr>
                  <a:t>个items的页面，他通过点击这些items中的一个或不点击来提供反馈，然后推荐系统</a:t>
                </a:r>
                <a:r>
                  <a:rPr lang="zh-CN" sz="1000">
                    <a:solidFill>
                      <a:schemeClr val="tx1"/>
                    </a:solidFill>
                    <a:latin typeface="微软雅黑" charset="0"/>
                    <a:ea typeface="微软雅黑" charset="0"/>
                    <a:cs typeface="微软雅黑" charset="0"/>
                    <a:sym typeface="+mn-ea"/>
                  </a:rPr>
                  <a:t>会推荐一个</a:t>
                </a:r>
                <a14:m>
                  <m:oMath xmlns:m="http://schemas.openxmlformats.org/officeDocument/2006/math">
                    <m:r>
                      <a:rPr lang="zh-CN" sz="1000">
                        <a:solidFill>
                          <a:schemeClr val="tx1"/>
                        </a:solidFill>
                        <a:latin typeface="DejaVu Math TeX Gyre" panose="02000503000000000000" charset="0"/>
                        <a:ea typeface="微软雅黑" charset="0"/>
                        <a:cs typeface="DejaVu Math TeX Gyre" panose="02000503000000000000" charset="0"/>
                        <a:sym typeface="+mn-ea"/>
                      </a:rPr>
                      <m:t>包含</m:t>
                    </m:r>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𝑘</m:t>
                    </m:r>
                    <m:r>
                      <a:rPr lang="zh-CN" altLang="en-US" sz="1000" i="1">
                        <a:solidFill>
                          <a:schemeClr val="tx1"/>
                        </a:solidFill>
                        <a:latin typeface="DejaVu Math TeX Gyre" panose="02000503000000000000" charset="0"/>
                        <a:ea typeface="微软雅黑" charset="0"/>
                        <a:cs typeface="DejaVu Math TeX Gyre" panose="02000503000000000000" charset="0"/>
                        <a:sym typeface="+mn-ea"/>
                      </a:rPr>
                      <m:t>个</m:t>
                    </m:r>
                  </m:oMath>
                </a14:m>
                <a:r>
                  <a:rPr lang="en-US" altLang="zh-CN" sz="1000">
                    <a:solidFill>
                      <a:schemeClr val="tx1"/>
                    </a:solidFill>
                    <a:latin typeface="微软雅黑" charset="0"/>
                    <a:ea typeface="微软雅黑" charset="0"/>
                    <a:cs typeface="微软雅黑" charset="0"/>
                    <a:sym typeface="+mn-ea"/>
                  </a:rPr>
                  <a:t>items</a:t>
                </a:r>
                <a:r>
                  <a:rPr lang="zh-CN" sz="1000">
                    <a:solidFill>
                      <a:schemeClr val="tx1"/>
                    </a:solidFill>
                    <a:latin typeface="微软雅黑" charset="0"/>
                    <a:ea typeface="微软雅黑" charset="0"/>
                    <a:cs typeface="微软雅黑" charset="0"/>
                    <a:sym typeface="+mn-ea"/>
                  </a:rPr>
                  <a:t>的新页面。</a:t>
                </a:r>
                <a:endParaRPr lang="zh-CN" sz="10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endParaRPr lang="zh-CN" sz="1000">
                  <a:solidFill>
                    <a:schemeClr val="tx1"/>
                  </a:solidFill>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000">
                    <a:solidFill>
                      <a:schemeClr val="tx1"/>
                    </a:solidFill>
                    <a:latin typeface="微软雅黑" charset="0"/>
                    <a:ea typeface="微软雅黑" charset="0"/>
                    <a:cs typeface="微软雅黑" charset="0"/>
                    <a:sym typeface="+mn-ea"/>
                  </a:rPr>
                  <a:t>由于强化学习可以考虑长期奖励，因此它有望提高用户与在线平台的长期兴趣。 在</a:t>
                </a:r>
                <a:r>
                  <a:rPr lang="zh-CN" sz="1000">
                    <a:solidFill>
                      <a:schemeClr val="tx1"/>
                    </a:solidFill>
                    <a:latin typeface="微软雅黑" charset="0"/>
                    <a:ea typeface="微软雅黑" charset="0"/>
                    <a:cs typeface="微软雅黑" charset="0"/>
                    <a:sym typeface="+mn-ea"/>
                  </a:rPr>
                  <a:t>强化学习框架中，推荐系统希望找到一个策略</a:t>
                </a:r>
                <a14:m>
                  <m:oMath xmlns:m="http://schemas.openxmlformats.org/officeDocument/2006/math">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𝜋</m:t>
                    </m:r>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m:t>
                    </m:r>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𝑠</m:t>
                    </m:r>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 </m:t>
                    </m:r>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𝐿</m:t>
                    </m:r>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 </m:t>
                    </m:r>
                  </m:oMath>
                </a14:m>
                <a:r>
                  <a:rPr lang="zh-CN" sz="1000">
                    <a:solidFill>
                      <a:schemeClr val="tx1"/>
                    </a:solidFill>
                    <a:latin typeface="微软雅黑" charset="0"/>
                    <a:ea typeface="微软雅黑" charset="0"/>
                    <a:cs typeface="微软雅黑" charset="0"/>
                    <a:sym typeface="+mn-ea"/>
                  </a:rPr>
                  <a:t> 来根据状态</a:t>
                </a:r>
                <a14:m>
                  <m:oMath xmlns:m="http://schemas.openxmlformats.org/officeDocument/2006/math">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𝑠</m:t>
                    </m:r>
                  </m:oMath>
                </a14:m>
                <a:r>
                  <a:rPr lang="zh-CN" sz="1000">
                    <a:solidFill>
                      <a:schemeClr val="tx1"/>
                    </a:solidFill>
                    <a:latin typeface="微软雅黑" charset="0"/>
                    <a:ea typeface="微软雅黑" charset="0"/>
                    <a:cs typeface="微软雅黑" charset="0"/>
                    <a:sym typeface="+mn-ea"/>
                  </a:rPr>
                  <a:t>选择</a:t>
                </a:r>
                <a14:m>
                  <m:oMath xmlns:m="http://schemas.openxmlformats.org/officeDocument/2006/math">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𝑘</m:t>
                    </m:r>
                  </m:oMath>
                </a14:m>
                <a:r>
                  <a:rPr lang="zh-CN" sz="1000">
                    <a:solidFill>
                      <a:schemeClr val="tx1"/>
                    </a:solidFill>
                    <a:latin typeface="微软雅黑" charset="0"/>
                    <a:ea typeface="微软雅黑" charset="0"/>
                    <a:cs typeface="微软雅黑" charset="0"/>
                    <a:sym typeface="+mn-ea"/>
                  </a:rPr>
                  <a:t>个items的集合</a:t>
                </a:r>
                <a14:m>
                  <m:oMath xmlns:m="http://schemas.openxmlformats.org/officeDocument/2006/math">
                    <m:r>
                      <a:rPr lang="en-US" altLang="zh-CN" sz="1000" i="1">
                        <a:solidFill>
                          <a:schemeClr val="tx1"/>
                        </a:solidFill>
                        <a:latin typeface="DejaVu Math TeX Gyre" panose="02000503000000000000" charset="0"/>
                        <a:ea typeface="微软雅黑" charset="0"/>
                        <a:cs typeface="DejaVu Math TeX Gyre" panose="02000503000000000000" charset="0"/>
                        <a:sym typeface="+mn-ea"/>
                      </a:rPr>
                      <m:t>𝐿</m:t>
                    </m:r>
                  </m:oMath>
                </a14:m>
                <a:r>
                  <a:rPr lang="zh-CN" sz="1000">
                    <a:solidFill>
                      <a:schemeClr val="tx1"/>
                    </a:solidFill>
                    <a:latin typeface="微软雅黑" charset="0"/>
                    <a:ea typeface="微软雅黑" charset="0"/>
                    <a:cs typeface="微软雅黑" charset="0"/>
                    <a:sym typeface="+mn-ea"/>
                  </a:rPr>
                  <a:t>，从而最大化对用户的长期奖励。</a:t>
                </a:r>
                <a:endParaRPr lang="en-US" altLang="zh-CN" sz="1000">
                  <a:solidFill>
                    <a:schemeClr val="tx1"/>
                  </a:solidFill>
                  <a:latin typeface="DejaVu Math TeX Gyre" panose="02000503000000000000" charset="0"/>
                  <a:ea typeface="微软雅黑" charset="0"/>
                  <a:cs typeface="DejaVu Math TeX Gyre" panose="02000503000000000000" charset="0"/>
                  <a:sym typeface="+mn-ea"/>
                </a:endParaRPr>
              </a:p>
            </p:txBody>
          </p:sp>
        </mc:Choice>
        <mc:Fallback>
          <p:sp>
            <p:nvSpPr>
              <p:cNvPr id="8" name="矩形 7"/>
              <p:cNvSpPr>
                <a:spLocks noRot="1" noChangeAspect="1" noMove="1" noResize="1" noEditPoints="1" noAdjustHandles="1" noChangeArrowheads="1" noChangeShapeType="1" noTextEdit="1"/>
              </p:cNvSpPr>
              <p:nvPr/>
            </p:nvSpPr>
            <p:spPr>
              <a:xfrm>
                <a:off x="5292090" y="1393825"/>
                <a:ext cx="3698875" cy="2228215"/>
              </a:xfrm>
              <a:prstGeom prst="rect">
                <a:avLst/>
              </a:prstGeom>
              <a:blipFill rotWithShape="1">
                <a:blip r:embed="rId3"/>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5387975" y="3723640"/>
            <a:ext cx="3506470" cy="539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2" name="文本框 1"/>
          <p:cNvSpPr txBox="1"/>
          <p:nvPr/>
        </p:nvSpPr>
        <p:spPr>
          <a:xfrm>
            <a:off x="512445" y="699770"/>
            <a:ext cx="1329055" cy="506730"/>
          </a:xfrm>
          <a:prstGeom prst="rect">
            <a:avLst/>
          </a:prstGeom>
          <a:noFill/>
        </p:spPr>
        <p:txBody>
          <a:bodyPr wrap="none" rtlCol="0" anchor="t">
            <a:spAutoFit/>
          </a:bodyPr>
          <a:p>
            <a:pPr indent="0" algn="just">
              <a:lnSpc>
                <a:spcPct val="150000"/>
              </a:lnSpc>
              <a:buFont typeface="Arial" panose="020B0604020202090204" pitchFamily="34" charset="0"/>
              <a:buNone/>
            </a:pPr>
            <a:r>
              <a:rPr lang="zh-CN" b="1">
                <a:latin typeface="微软雅黑" charset="0"/>
                <a:ea typeface="微软雅黑" charset="0"/>
                <a:cs typeface="微软雅黑" charset="0"/>
                <a:sym typeface="+mn-ea"/>
              </a:rPr>
              <a:t>模型</a:t>
            </a:r>
            <a:r>
              <a:rPr lang="zh-CN" b="1">
                <a:latin typeface="微软雅黑" charset="0"/>
                <a:ea typeface="微软雅黑" charset="0"/>
                <a:cs typeface="微软雅黑" charset="0"/>
                <a:sym typeface="+mn-ea"/>
              </a:rPr>
              <a:t>结构：</a:t>
            </a:r>
            <a:endParaRPr lang="zh-CN" b="1">
              <a:latin typeface="微软雅黑" charset="0"/>
              <a:ea typeface="微软雅黑" charset="0"/>
              <a:cs typeface="微软雅黑" charset="0"/>
              <a:sym typeface="+mn-ea"/>
            </a:endParaRPr>
          </a:p>
        </p:txBody>
      </p:sp>
      <p:pic>
        <p:nvPicPr>
          <p:cNvPr id="6" name="图片 5"/>
          <p:cNvPicPr>
            <a:picLocks noChangeAspect="1"/>
          </p:cNvPicPr>
          <p:nvPr/>
        </p:nvPicPr>
        <p:blipFill>
          <a:blip r:embed="rId2"/>
          <a:stretch>
            <a:fillRect/>
          </a:stretch>
        </p:blipFill>
        <p:spPr>
          <a:xfrm>
            <a:off x="299085" y="1347470"/>
            <a:ext cx="4237514" cy="2880000"/>
          </a:xfrm>
          <a:prstGeom prst="rect">
            <a:avLst/>
          </a:prstGeom>
        </p:spPr>
      </p:pic>
      <p:sp>
        <p:nvSpPr>
          <p:cNvPr id="24" name="矩形 23"/>
          <p:cNvSpPr/>
          <p:nvPr/>
        </p:nvSpPr>
        <p:spPr>
          <a:xfrm>
            <a:off x="3420110" y="2427605"/>
            <a:ext cx="882650" cy="11163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a:stretch>
            <a:fillRect/>
          </a:stretch>
        </p:blipFill>
        <p:spPr>
          <a:xfrm>
            <a:off x="4500245" y="987425"/>
            <a:ext cx="4432935" cy="1199515"/>
          </a:xfrm>
          <a:prstGeom prst="rect">
            <a:avLst/>
          </a:prstGeom>
        </p:spPr>
      </p:pic>
      <p:pic>
        <p:nvPicPr>
          <p:cNvPr id="11" name="图片 10"/>
          <p:cNvPicPr>
            <a:picLocks noChangeAspect="1"/>
          </p:cNvPicPr>
          <p:nvPr/>
        </p:nvPicPr>
        <p:blipFill>
          <a:blip r:embed="rId4"/>
          <a:stretch>
            <a:fillRect/>
          </a:stretch>
        </p:blipFill>
        <p:spPr>
          <a:xfrm>
            <a:off x="4536440" y="2283460"/>
            <a:ext cx="3738880" cy="239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2" name="文本框 1"/>
          <p:cNvSpPr txBox="1"/>
          <p:nvPr/>
        </p:nvSpPr>
        <p:spPr>
          <a:xfrm>
            <a:off x="394018" y="915670"/>
            <a:ext cx="1558290" cy="506730"/>
          </a:xfrm>
          <a:prstGeom prst="rect">
            <a:avLst/>
          </a:prstGeom>
          <a:noFill/>
        </p:spPr>
        <p:txBody>
          <a:bodyPr wrap="none" rtlCol="0" anchor="t">
            <a:spAutoFit/>
          </a:bodyPr>
          <a:p>
            <a:pPr indent="0" algn="just">
              <a:lnSpc>
                <a:spcPct val="150000"/>
              </a:lnSpc>
              <a:buFont typeface="Arial" panose="020B0604020202090204" pitchFamily="34" charset="0"/>
              <a:buNone/>
            </a:pPr>
            <a:r>
              <a:rPr lang="zh-CN" altLang="en-US" b="1">
                <a:latin typeface="微软雅黑" charset="0"/>
                <a:ea typeface="微软雅黑" charset="0"/>
                <a:cs typeface="微软雅黑" charset="0"/>
                <a:sym typeface="+mn-ea"/>
              </a:rPr>
              <a:t>实验</a:t>
            </a:r>
            <a:r>
              <a:rPr lang="zh-CN" altLang="en-US" b="1">
                <a:latin typeface="微软雅黑" charset="0"/>
                <a:ea typeface="微软雅黑" charset="0"/>
                <a:cs typeface="微软雅黑" charset="0"/>
                <a:sym typeface="+mn-ea"/>
              </a:rPr>
              <a:t>数据集：</a:t>
            </a:r>
            <a:endParaRPr lang="zh-CN" altLang="en-US" b="1">
              <a:latin typeface="微软雅黑" charset="0"/>
              <a:ea typeface="微软雅黑" charset="0"/>
              <a:cs typeface="微软雅黑" charset="0"/>
              <a:sym typeface="+mn-ea"/>
            </a:endParaRPr>
          </a:p>
        </p:txBody>
      </p:sp>
      <p:sp>
        <p:nvSpPr>
          <p:cNvPr id="7" name="文本框 6"/>
          <p:cNvSpPr txBox="1"/>
          <p:nvPr/>
        </p:nvSpPr>
        <p:spPr>
          <a:xfrm>
            <a:off x="395605" y="1491615"/>
            <a:ext cx="8206740" cy="2861310"/>
          </a:xfrm>
          <a:prstGeom prst="rect">
            <a:avLst/>
          </a:prstGeom>
          <a:noFill/>
        </p:spPr>
        <p:txBody>
          <a:bodyPr wrap="square" rtlCol="0">
            <a:spAutoFit/>
          </a:bodyPr>
          <a:p>
            <a:pPr indent="0" algn="just" fontAlgn="auto">
              <a:lnSpc>
                <a:spcPct val="150000"/>
              </a:lnSpc>
              <a:buFont typeface="Arial" panose="020B0604020202090204" pitchFamily="34" charset="0"/>
              <a:buNone/>
            </a:pPr>
            <a:r>
              <a:rPr lang="zh-CN" altLang="en-US" sz="1200">
                <a:latin typeface="Times New Roman Regular" panose="02020603050405020304" charset="0"/>
                <a:ea typeface="微软雅黑" charset="0"/>
                <a:cs typeface="Times New Roman Regular" panose="02020603050405020304" charset="0"/>
              </a:rPr>
              <a:t>由于作者暂时无法进行</a:t>
            </a:r>
            <a:r>
              <a:rPr lang="zh-CN" altLang="en-US" sz="1200">
                <a:solidFill>
                  <a:srgbClr val="FF0000"/>
                </a:solidFill>
                <a:latin typeface="Times New Roman Regular" panose="02020603050405020304" charset="0"/>
                <a:ea typeface="微软雅黑" charset="0"/>
                <a:cs typeface="Times New Roman Regular" panose="02020603050405020304" charset="0"/>
              </a:rPr>
              <a:t>在线实验</a:t>
            </a:r>
            <a:r>
              <a:rPr lang="zh-CN" altLang="en-US" sz="1200">
                <a:latin typeface="Times New Roman Regular" panose="02020603050405020304" charset="0"/>
                <a:ea typeface="微软雅黑" charset="0"/>
                <a:cs typeface="Times New Roman Regular" panose="02020603050405020304" charset="0"/>
              </a:rPr>
              <a:t>，因此</a:t>
            </a:r>
            <a:r>
              <a:rPr lang="zh-CN" altLang="en-US" sz="1200">
                <a:latin typeface="Times New Roman Regular" panose="02020603050405020304" charset="0"/>
                <a:ea typeface="微软雅黑" charset="0"/>
                <a:cs typeface="Times New Roman Regular" panose="02020603050405020304" charset="0"/>
              </a:rPr>
              <a:t>作者使用从在线新闻平台收集的数据来拟合用户模型，然后将其用作测试环境。</a:t>
            </a:r>
            <a:endParaRPr lang="zh-CN" altLang="en-US" sz="1200">
              <a:latin typeface="Times New Roman Regular" panose="02020603050405020304" charset="0"/>
              <a:ea typeface="微软雅黑" charset="0"/>
              <a:cs typeface="Times New Roman Regular" panose="02020603050405020304" charset="0"/>
            </a:endParaRPr>
          </a:p>
          <a:p>
            <a:pPr marL="171450" indent="-171450" algn="just" fontAlgn="auto">
              <a:lnSpc>
                <a:spcPct val="150000"/>
              </a:lnSpc>
              <a:buFont typeface="Arial" panose="020B0604020202090204" pitchFamily="34" charset="0"/>
              <a:buChar char="•"/>
            </a:pPr>
            <a:r>
              <a:rPr lang="zh-CN" altLang="en-US" sz="1200">
                <a:latin typeface="Times New Roman Regular" panose="02020603050405020304" charset="0"/>
                <a:ea typeface="微软雅黑" charset="0"/>
                <a:cs typeface="Times New Roman Regular" panose="02020603050405020304" charset="0"/>
              </a:rPr>
              <a:t>(1) 蚂蚁财经新闻数据集包含 5 万用户一个月的点击记录，涉及数十万条新闻。</a:t>
            </a:r>
            <a:endParaRPr lang="zh-CN" altLang="en-US" sz="1200">
              <a:latin typeface="Times New Roman Regular" panose="02020603050405020304" charset="0"/>
              <a:ea typeface="微软雅黑" charset="0"/>
              <a:cs typeface="Times New Roman Regular" panose="02020603050405020304" charset="0"/>
            </a:endParaRPr>
          </a:p>
          <a:p>
            <a:pPr marL="171450" indent="-171450" algn="just" fontAlgn="auto">
              <a:lnSpc>
                <a:spcPct val="150000"/>
              </a:lnSpc>
              <a:buFont typeface="Arial" panose="020B0604020202090204" pitchFamily="34" charset="0"/>
              <a:buChar char="•"/>
            </a:pPr>
            <a:r>
              <a:rPr lang="zh-CN" altLang="en-US" sz="1200">
                <a:latin typeface="Times New Roman Regular" panose="02020603050405020304" charset="0"/>
                <a:ea typeface="微软雅黑" charset="0"/>
                <a:cs typeface="Times New Roman Regular" panose="02020603050405020304" charset="0"/>
              </a:rPr>
              <a:t>(2) MovieLens（明尼苏达大学创建的一个以研究为目的的实验性站点）包含大量电影评分，</a:t>
            </a:r>
            <a:r>
              <a:rPr lang="zh-CN" altLang="en-US" sz="1200">
                <a:latin typeface="Times New Roman Regular" panose="02020603050405020304" charset="0"/>
                <a:ea typeface="微软雅黑" charset="0"/>
                <a:cs typeface="Times New Roman Regular" panose="02020603050405020304" charset="0"/>
              </a:rPr>
              <a:t>作者从中随机抽取了 1000 个活跃用户。每个显示集都是通过收集在电影评分时间附近发布的 39 部电影来模拟的。</a:t>
            </a:r>
            <a:endParaRPr lang="zh-CN" altLang="en-US" sz="1200">
              <a:latin typeface="Times New Roman Regular" panose="02020603050405020304" charset="0"/>
              <a:ea typeface="微软雅黑" charset="0"/>
              <a:cs typeface="Times New Roman Regular" panose="02020603050405020304" charset="0"/>
            </a:endParaRPr>
          </a:p>
          <a:p>
            <a:pPr marL="171450" indent="-171450" algn="just" fontAlgn="auto">
              <a:lnSpc>
                <a:spcPct val="150000"/>
              </a:lnSpc>
              <a:buFont typeface="Arial" panose="020B0604020202090204" pitchFamily="34" charset="0"/>
              <a:buChar char="•"/>
            </a:pPr>
            <a:r>
              <a:rPr lang="zh-CN" altLang="en-US" sz="1200">
                <a:latin typeface="Times New Roman Regular" panose="02020603050405020304" charset="0"/>
                <a:ea typeface="微软雅黑" charset="0"/>
                <a:cs typeface="Times New Roman Regular" panose="02020603050405020304" charset="0"/>
              </a:rPr>
              <a:t>(3) Last.fm （网络电台和音乐社区）：包含来自 359,347 个用户的收听记录。通过收集具有最近时间戳的 9 首歌曲来模拟每个显示集。 </a:t>
            </a:r>
            <a:endParaRPr lang="zh-CN" altLang="en-US" sz="1200">
              <a:latin typeface="Times New Roman Regular" panose="02020603050405020304" charset="0"/>
              <a:ea typeface="微软雅黑" charset="0"/>
              <a:cs typeface="Times New Roman Regular" panose="02020603050405020304" charset="0"/>
            </a:endParaRPr>
          </a:p>
          <a:p>
            <a:pPr marL="171450" indent="-171450" algn="just" fontAlgn="auto">
              <a:lnSpc>
                <a:spcPct val="150000"/>
              </a:lnSpc>
              <a:buFont typeface="Arial" panose="020B0604020202090204" pitchFamily="34" charset="0"/>
              <a:buChar char="•"/>
            </a:pPr>
            <a:r>
              <a:rPr lang="zh-CN" altLang="en-US" sz="1200">
                <a:latin typeface="Times New Roman Regular" panose="02020603050405020304" charset="0"/>
                <a:ea typeface="微软雅黑" charset="0"/>
                <a:cs typeface="Times New Roman Regular" panose="02020603050405020304" charset="0"/>
              </a:rPr>
              <a:t>(4) Yelp（是美国最大点评网站）：包含用户对各种业务的评论，每个展示集都是通过收集距离最近的9家企业来模拟的。</a:t>
            </a:r>
            <a:endParaRPr lang="zh-CN" altLang="en-US" sz="1200">
              <a:latin typeface="Times New Roman Regular" panose="02020603050405020304" charset="0"/>
              <a:ea typeface="微软雅黑" charset="0"/>
              <a:cs typeface="Times New Roman Regular" panose="02020603050405020304" charset="0"/>
            </a:endParaRPr>
          </a:p>
          <a:p>
            <a:pPr marL="171450" indent="-171450" algn="just" fontAlgn="auto">
              <a:lnSpc>
                <a:spcPct val="150000"/>
              </a:lnSpc>
              <a:buFont typeface="Arial" panose="020B0604020202090204" pitchFamily="34" charset="0"/>
              <a:buChar char="•"/>
            </a:pPr>
            <a:r>
              <a:rPr lang="zh-CN" altLang="en-US" sz="1200">
                <a:latin typeface="Times New Roman Regular" panose="02020603050405020304" charset="0"/>
                <a:ea typeface="微软雅黑" charset="0"/>
                <a:cs typeface="Times New Roman Regular" panose="02020603050405020304" charset="0"/>
              </a:rPr>
              <a:t>(5) RecSys15（推荐系统领域的顶会）：包含</a:t>
            </a:r>
            <a:r>
              <a:rPr lang="zh-CN" altLang="en-US" sz="1200">
                <a:latin typeface="Times New Roman Regular" panose="02020603050405020304" charset="0"/>
                <a:ea typeface="微软雅黑" charset="0"/>
                <a:cs typeface="Times New Roman Regular" panose="02020603050405020304" charset="0"/>
              </a:rPr>
              <a:t>了以购买事件结束的点击流。 </a:t>
            </a:r>
            <a:endParaRPr lang="zh-CN" altLang="en-US" sz="1200">
              <a:latin typeface="Times New Roman Regular" panose="02020603050405020304" charset="0"/>
              <a:ea typeface="微软雅黑" charset="0"/>
              <a:cs typeface="Times New Roman Regular" panose="02020603050405020304" charset="0"/>
            </a:endParaRPr>
          </a:p>
          <a:p>
            <a:pPr marL="171450" indent="-171450" algn="just" fontAlgn="auto">
              <a:lnSpc>
                <a:spcPct val="150000"/>
              </a:lnSpc>
              <a:buFont typeface="Arial" panose="020B0604020202090204" pitchFamily="34" charset="0"/>
              <a:buChar char="•"/>
            </a:pPr>
            <a:r>
              <a:rPr lang="zh-CN" altLang="en-US" sz="1200">
                <a:latin typeface="Times New Roman Regular" panose="02020603050405020304" charset="0"/>
                <a:ea typeface="微软雅黑" charset="0"/>
                <a:cs typeface="Times New Roman Regular" panose="02020603050405020304" charset="0"/>
              </a:rPr>
              <a:t>(6) 淘宝：包含用户22天内的点击和购买记录，我们将购买记录视为积极事件。 </a:t>
            </a:r>
            <a:endParaRPr lang="zh-CN" altLang="en-US" sz="1200">
              <a:latin typeface="Times New Roman Regular" panose="02020603050405020304" charset="0"/>
              <a:ea typeface="微软雅黑"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2" name="文本框 1"/>
          <p:cNvSpPr txBox="1"/>
          <p:nvPr/>
        </p:nvSpPr>
        <p:spPr>
          <a:xfrm>
            <a:off x="395605" y="628015"/>
            <a:ext cx="870585" cy="506730"/>
          </a:xfrm>
          <a:prstGeom prst="rect">
            <a:avLst/>
          </a:prstGeom>
          <a:noFill/>
        </p:spPr>
        <p:txBody>
          <a:bodyPr wrap="none" rtlCol="0" anchor="t">
            <a:spAutoFit/>
          </a:bodyPr>
          <a:p>
            <a:pPr indent="0" algn="just">
              <a:lnSpc>
                <a:spcPct val="150000"/>
              </a:lnSpc>
              <a:buFont typeface="Arial" panose="020B0604020202090204" pitchFamily="34" charset="0"/>
              <a:buNone/>
            </a:pPr>
            <a:r>
              <a:rPr lang="zh-CN" altLang="en-US" b="1">
                <a:latin typeface="微软雅黑" charset="0"/>
                <a:ea typeface="微软雅黑" charset="0"/>
                <a:cs typeface="微软雅黑" charset="0"/>
                <a:sym typeface="+mn-ea"/>
              </a:rPr>
              <a:t>实验：</a:t>
            </a:r>
            <a:endParaRPr lang="zh-CN" altLang="en-US" b="1">
              <a:latin typeface="微软雅黑" charset="0"/>
              <a:ea typeface="微软雅黑" charset="0"/>
              <a:cs typeface="微软雅黑" charset="0"/>
              <a:sym typeface="+mn-ea"/>
            </a:endParaRPr>
          </a:p>
        </p:txBody>
      </p:sp>
      <p:sp>
        <p:nvSpPr>
          <p:cNvPr id="7" name="文本框 6"/>
          <p:cNvSpPr txBox="1"/>
          <p:nvPr/>
        </p:nvSpPr>
        <p:spPr>
          <a:xfrm>
            <a:off x="405130" y="4011295"/>
            <a:ext cx="8334375" cy="368300"/>
          </a:xfrm>
          <a:prstGeom prst="rect">
            <a:avLst/>
          </a:prstGeom>
          <a:noFill/>
        </p:spPr>
        <p:txBody>
          <a:bodyPr wrap="square" rtlCol="0">
            <a:spAutoFit/>
          </a:bodyPr>
          <a:p>
            <a:pPr marL="285750" indent="-285750" algn="just" fontAlgn="auto">
              <a:lnSpc>
                <a:spcPct val="150000"/>
              </a:lnSpc>
              <a:buFont typeface="Arial" panose="020B0604020202090204" pitchFamily="34" charset="0"/>
              <a:buChar char="•"/>
            </a:pPr>
            <a:r>
              <a:rPr sz="1200">
                <a:latin typeface="Times New Roman Regular" panose="02020603050405020304" charset="0"/>
                <a:ea typeface="微软雅黑" charset="0"/>
                <a:cs typeface="Times New Roman Regular" panose="02020603050405020304" charset="0"/>
              </a:rPr>
              <a:t>GAN 用户模型为 RL 策略提供了一个动态的交互环境， 它有助于该</a:t>
            </a:r>
            <a:r>
              <a:rPr lang="zh-CN" sz="1200">
                <a:latin typeface="Times New Roman Regular" panose="02020603050405020304" charset="0"/>
                <a:ea typeface="微软雅黑" charset="0"/>
                <a:cs typeface="Times New Roman Regular" panose="02020603050405020304" charset="0"/>
              </a:rPr>
              <a:t>策略</a:t>
            </a:r>
            <a:r>
              <a:rPr sz="1200">
                <a:latin typeface="Times New Roman Regular" panose="02020603050405020304" charset="0"/>
                <a:ea typeface="微软雅黑" charset="0"/>
                <a:cs typeface="Times New Roman Regular" panose="02020603050405020304" charset="0"/>
              </a:rPr>
              <a:t>在应用于</a:t>
            </a:r>
            <a:r>
              <a:rPr sz="1200">
                <a:solidFill>
                  <a:srgbClr val="FF0000"/>
                </a:solidFill>
                <a:latin typeface="Times New Roman Regular" panose="02020603050405020304" charset="0"/>
                <a:ea typeface="微软雅黑" charset="0"/>
                <a:cs typeface="Times New Roman Regular" panose="02020603050405020304" charset="0"/>
              </a:rPr>
              <a:t>在线用户之前</a:t>
            </a:r>
            <a:r>
              <a:rPr sz="1200">
                <a:latin typeface="Times New Roman Regular" panose="02020603050405020304" charset="0"/>
                <a:ea typeface="微软雅黑" charset="0"/>
                <a:cs typeface="Times New Roman Regular" panose="02020603050405020304" charset="0"/>
              </a:rPr>
              <a:t>达到更令人满意的状态。</a:t>
            </a:r>
            <a:endParaRPr sz="1200">
              <a:latin typeface="Times New Roman Regular" panose="02020603050405020304" charset="0"/>
              <a:ea typeface="微软雅黑" charset="0"/>
              <a:cs typeface="Times New Roman Regular" panose="02020603050405020304" charset="0"/>
            </a:endParaRPr>
          </a:p>
        </p:txBody>
      </p:sp>
      <p:pic>
        <p:nvPicPr>
          <p:cNvPr id="5" name="图片 4"/>
          <p:cNvPicPr>
            <a:picLocks noChangeAspect="1"/>
          </p:cNvPicPr>
          <p:nvPr/>
        </p:nvPicPr>
        <p:blipFill>
          <a:blip r:embed="rId2"/>
          <a:stretch>
            <a:fillRect/>
          </a:stretch>
        </p:blipFill>
        <p:spPr>
          <a:xfrm>
            <a:off x="3419475" y="1059180"/>
            <a:ext cx="5688330" cy="1892300"/>
          </a:xfrm>
          <a:prstGeom prst="rect">
            <a:avLst/>
          </a:prstGeom>
        </p:spPr>
      </p:pic>
      <p:sp>
        <p:nvSpPr>
          <p:cNvPr id="6" name="文本框 5"/>
          <p:cNvSpPr txBox="1"/>
          <p:nvPr/>
        </p:nvSpPr>
        <p:spPr>
          <a:xfrm>
            <a:off x="467360" y="1124585"/>
            <a:ext cx="2952750" cy="2861310"/>
          </a:xfrm>
          <a:prstGeom prst="rect">
            <a:avLst/>
          </a:prstGeom>
          <a:noFill/>
        </p:spPr>
        <p:txBody>
          <a:bodyPr wrap="square" rtlCol="0">
            <a:spAutoFit/>
          </a:bodyPr>
          <a:p>
            <a:pPr algn="just" fontAlgn="auto">
              <a:lnSpc>
                <a:spcPct val="150000"/>
              </a:lnSpc>
            </a:pPr>
            <a:r>
              <a:rPr lang="en-US" altLang="zh-CN" sz="1200"/>
              <a:t>(</a:t>
            </a:r>
            <a:r>
              <a:rPr lang="zh-CN" altLang="en-US" sz="1200"/>
              <a:t>1</a:t>
            </a:r>
            <a:r>
              <a:rPr lang="en-US" altLang="zh-CN" sz="1200"/>
              <a:t>) </a:t>
            </a:r>
            <a:r>
              <a:rPr lang="zh-CN" altLang="en-US" sz="1200"/>
              <a:t>CDQN with GAN：级联 Q 网络，首先使用从GAN 用户模型进行训练，然后给新用户。 </a:t>
            </a:r>
            <a:endParaRPr lang="zh-CN" altLang="en-US" sz="1200"/>
          </a:p>
          <a:p>
            <a:pPr algn="just" fontAlgn="auto">
              <a:lnSpc>
                <a:spcPct val="150000"/>
              </a:lnSpc>
            </a:pPr>
            <a:r>
              <a:rPr lang="zh-CN" altLang="en-US" sz="1200"/>
              <a:t>(2) CDQN model-free：级联 Q 网络，无需 GAN 模型预训练。 它直接与在线用户交互并适应在线用户。 </a:t>
            </a:r>
            <a:endParaRPr lang="zh-CN" altLang="en-US" sz="1200"/>
          </a:p>
          <a:p>
            <a:pPr algn="just" fontAlgn="auto">
              <a:lnSpc>
                <a:spcPct val="150000"/>
              </a:lnSpc>
            </a:pPr>
            <a:r>
              <a:rPr lang="zh-CN" altLang="en-US" sz="1200"/>
              <a:t>(3) LinUCB：一种经典的上下文老虎机算法，它假设对抗性用户行为。 </a:t>
            </a:r>
            <a:r>
              <a:rPr lang="zh-CN" altLang="en-US" sz="1200"/>
              <a:t>作者选择了它的更强版本——带有混合线性模型的 LinUCB (Li et al., 2010)——进行比较。</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矩形 3"/>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1" name="文本框 70"/>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2" name="文本框 1"/>
          <p:cNvSpPr txBox="1"/>
          <p:nvPr/>
        </p:nvSpPr>
        <p:spPr>
          <a:xfrm>
            <a:off x="395605" y="915035"/>
            <a:ext cx="870585" cy="506730"/>
          </a:xfrm>
          <a:prstGeom prst="rect">
            <a:avLst/>
          </a:prstGeom>
          <a:noFill/>
        </p:spPr>
        <p:txBody>
          <a:bodyPr wrap="none" rtlCol="0" anchor="t">
            <a:spAutoFit/>
          </a:bodyPr>
          <a:p>
            <a:pPr indent="0" algn="just">
              <a:lnSpc>
                <a:spcPct val="150000"/>
              </a:lnSpc>
              <a:buFont typeface="Arial" panose="020B0604020202090204" pitchFamily="34" charset="0"/>
              <a:buNone/>
            </a:pPr>
            <a:r>
              <a:rPr lang="zh-CN" altLang="en-US" b="1">
                <a:latin typeface="微软雅黑" charset="0"/>
                <a:ea typeface="微软雅黑" charset="0"/>
                <a:cs typeface="微软雅黑" charset="0"/>
                <a:sym typeface="+mn-ea"/>
              </a:rPr>
              <a:t>结论：</a:t>
            </a:r>
            <a:endParaRPr lang="zh-CN" altLang="en-US" b="1">
              <a:latin typeface="微软雅黑" charset="0"/>
              <a:ea typeface="微软雅黑" charset="0"/>
              <a:cs typeface="微软雅黑" charset="0"/>
              <a:sym typeface="+mn-ea"/>
            </a:endParaRPr>
          </a:p>
        </p:txBody>
      </p:sp>
      <p:sp>
        <p:nvSpPr>
          <p:cNvPr id="7" name="文本框 6"/>
          <p:cNvSpPr txBox="1"/>
          <p:nvPr/>
        </p:nvSpPr>
        <p:spPr>
          <a:xfrm>
            <a:off x="395605" y="1491615"/>
            <a:ext cx="4157345" cy="2076450"/>
          </a:xfrm>
          <a:prstGeom prst="rect">
            <a:avLst/>
          </a:prstGeom>
          <a:noFill/>
        </p:spPr>
        <p:txBody>
          <a:bodyPr wrap="square" rtlCol="0">
            <a:spAutoFit/>
          </a:bodyPr>
          <a:p>
            <a:pPr marL="285750" indent="-285750" algn="just" fontAlgn="auto">
              <a:lnSpc>
                <a:spcPct val="150000"/>
              </a:lnSpc>
              <a:buFont typeface="Arial" panose="020B0604020202090204" pitchFamily="34" charset="0"/>
              <a:buChar char="•"/>
            </a:pPr>
            <a:r>
              <a:rPr lang="zh-CN" altLang="en-US" sz="1400">
                <a:latin typeface="Times New Roman Regular" panose="02020603050405020304" charset="0"/>
                <a:ea typeface="微软雅黑" charset="0"/>
                <a:cs typeface="Times New Roman Regular" panose="02020603050405020304" charset="0"/>
              </a:rPr>
              <a:t>作者为推荐系统提出了一种新的基于模型（</a:t>
            </a:r>
            <a:r>
              <a:rPr lang="en-US" altLang="zh-CN" sz="1400">
                <a:latin typeface="Times New Roman Regular" panose="02020603050405020304" charset="0"/>
                <a:ea typeface="微软雅黑" charset="0"/>
                <a:cs typeface="Times New Roman Regular" panose="02020603050405020304" charset="0"/>
              </a:rPr>
              <a:t>model-based</a:t>
            </a:r>
            <a:r>
              <a:rPr lang="zh-CN" altLang="en-US" sz="1400">
                <a:latin typeface="Times New Roman Regular" panose="02020603050405020304" charset="0"/>
                <a:ea typeface="微软雅黑" charset="0"/>
                <a:cs typeface="Times New Roman Regular" panose="02020603050405020304" charset="0"/>
              </a:rPr>
              <a:t>）的强化学习框架，开发了一个GAN来模拟用户行为动态及其相关的奖励函数。</a:t>
            </a:r>
            <a:endParaRPr lang="zh-CN" altLang="en-US" sz="1400">
              <a:latin typeface="Times New Roman Regular" panose="02020603050405020304" charset="0"/>
              <a:ea typeface="微软雅黑" charset="0"/>
              <a:cs typeface="Times New Roman Regular" panose="02020603050405020304" charset="0"/>
            </a:endParaRPr>
          </a:p>
          <a:p>
            <a:pPr marL="285750" indent="-285750" algn="just" fontAlgn="auto">
              <a:lnSpc>
                <a:spcPct val="150000"/>
              </a:lnSpc>
              <a:buFont typeface="Arial" panose="020B0604020202090204" pitchFamily="34" charset="0"/>
              <a:buChar char="•"/>
            </a:pPr>
            <a:r>
              <a:rPr lang="zh-CN" altLang="en-US" sz="1400">
                <a:latin typeface="Times New Roman Regular" panose="02020603050405020304" charset="0"/>
                <a:ea typeface="微软雅黑" charset="0"/>
                <a:cs typeface="Times New Roman Regular" panose="02020603050405020304" charset="0"/>
              </a:rPr>
              <a:t>基于</a:t>
            </a:r>
            <a:r>
              <a:rPr lang="en-US" altLang="zh-CN" sz="1400">
                <a:latin typeface="Times New Roman Regular" panose="02020603050405020304" charset="0"/>
                <a:ea typeface="微软雅黑" charset="0"/>
                <a:cs typeface="Times New Roman Regular" panose="02020603050405020304" charset="0"/>
              </a:rPr>
              <a:t>GAN</a:t>
            </a:r>
            <a:r>
              <a:rPr lang="zh-CN" altLang="en-US" sz="1400">
                <a:latin typeface="Times New Roman Regular" panose="02020603050405020304" charset="0"/>
                <a:ea typeface="微软雅黑" charset="0"/>
                <a:cs typeface="Times New Roman Regular" panose="02020603050405020304" charset="0"/>
              </a:rPr>
              <a:t>的用户模型作为模拟环境，作者为组合推荐策略开发了一种新颖的级联Q网络，它可以有效地处理大量候选</a:t>
            </a:r>
            <a:r>
              <a:rPr lang="en-US" altLang="zh-CN" sz="1400">
                <a:latin typeface="Times New Roman Regular" panose="02020603050405020304" charset="0"/>
                <a:ea typeface="微软雅黑" charset="0"/>
                <a:cs typeface="Times New Roman Regular" panose="02020603050405020304" charset="0"/>
              </a:rPr>
              <a:t>item</a:t>
            </a:r>
            <a:r>
              <a:rPr lang="zh-CN" altLang="en-US" sz="1400">
                <a:latin typeface="Times New Roman Regular" panose="02020603050405020304" charset="0"/>
                <a:ea typeface="微软雅黑" charset="0"/>
                <a:cs typeface="Times New Roman Regular" panose="02020603050405020304" charset="0"/>
              </a:rPr>
              <a:t>。</a:t>
            </a:r>
            <a:r>
              <a:rPr lang="zh-CN" altLang="en-US" sz="1600">
                <a:latin typeface="Times New Roman Regular" panose="02020603050405020304" charset="0"/>
                <a:ea typeface="微软雅黑" charset="0"/>
                <a:cs typeface="Times New Roman Regular" panose="02020603050405020304" charset="0"/>
              </a:rPr>
              <a:t> </a:t>
            </a:r>
            <a:endParaRPr lang="zh-CN" altLang="en-US" sz="1600">
              <a:latin typeface="Times New Roman Regular" panose="02020603050405020304" charset="0"/>
              <a:ea typeface="微软雅黑" charset="0"/>
              <a:cs typeface="Times New Roman Regular" panose="02020603050405020304" charset="0"/>
            </a:endParaRPr>
          </a:p>
        </p:txBody>
      </p:sp>
      <p:pic>
        <p:nvPicPr>
          <p:cNvPr id="8" name="图片 7"/>
          <p:cNvPicPr>
            <a:picLocks noChangeAspect="1"/>
          </p:cNvPicPr>
          <p:nvPr/>
        </p:nvPicPr>
        <p:blipFill>
          <a:blip r:embed="rId2"/>
          <a:stretch>
            <a:fillRect/>
          </a:stretch>
        </p:blipFill>
        <p:spPr>
          <a:xfrm>
            <a:off x="4644390" y="1390015"/>
            <a:ext cx="4237514"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 fill="hold"/>
                                        <p:tgtEl>
                                          <p:spTgt spid="4"/>
                                        </p:tgtEl>
                                        <p:attrNameLst>
                                          <p:attrName>ppt_x</p:attrName>
                                        </p:attrNameLst>
                                      </p:cBhvr>
                                      <p:tavLst>
                                        <p:tav tm="0">
                                          <p:val>
                                            <p:strVal val="0-#ppt_w/2"/>
                                          </p:val>
                                        </p:tav>
                                        <p:tav tm="100000">
                                          <p:val>
                                            <p:strVal val="#ppt_x"/>
                                          </p:val>
                                        </p:tav>
                                      </p:tavLst>
                                    </p:anim>
                                    <p:anim calcmode="lin" valueType="num">
                                      <p:cBhvr additive="base">
                                        <p:cTn id="13" dur="2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851670"/>
            <a:ext cx="3228536" cy="1188000"/>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164797"/>
            <a:ext cx="166370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itchFamily="34" charset="-122"/>
                <a:ea typeface="微软雅黑" pitchFamily="34" charset="-122"/>
              </a:rPr>
              <a:t>第</a:t>
            </a:r>
            <a:r>
              <a:rPr lang="zh-CN" altLang="en-US" sz="3000" b="1" dirty="0">
                <a:solidFill>
                  <a:schemeClr val="bg1"/>
                </a:solidFill>
                <a:latin typeface="微软雅黑" pitchFamily="34" charset="-122"/>
                <a:ea typeface="微软雅黑" pitchFamily="34" charset="-122"/>
              </a:rPr>
              <a:t>三部分</a:t>
            </a:r>
            <a:endParaRPr lang="zh-CN" altLang="en-US" sz="3000" b="1" dirty="0">
              <a:solidFill>
                <a:schemeClr val="bg1"/>
              </a:solidFill>
              <a:latin typeface="微软雅黑" pitchFamily="34" charset="-122"/>
              <a:ea typeface="微软雅黑" pitchFamily="34" charset="-122"/>
            </a:endParaRPr>
          </a:p>
        </p:txBody>
      </p:sp>
      <p:sp>
        <p:nvSpPr>
          <p:cNvPr id="11" name="矩形 10"/>
          <p:cNvSpPr/>
          <p:nvPr/>
        </p:nvSpPr>
        <p:spPr>
          <a:xfrm>
            <a:off x="3302392" y="1851670"/>
            <a:ext cx="305972" cy="1188000"/>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3" name="文本框 12"/>
          <p:cNvSpPr txBox="1"/>
          <p:nvPr/>
        </p:nvSpPr>
        <p:spPr>
          <a:xfrm>
            <a:off x="3682365" y="2164715"/>
            <a:ext cx="4970145" cy="560705"/>
          </a:xfrm>
          <a:prstGeom prst="rect">
            <a:avLst/>
          </a:prstGeom>
          <a:noFill/>
        </p:spPr>
        <p:txBody>
          <a:bodyPr wrap="square" lIns="68580" tIns="34290" rIns="68580" bIns="34290" rtlCol="0">
            <a:spAutoFit/>
          </a:bodyPr>
          <a:lstStyle/>
          <a:p>
            <a:pPr algn="just"/>
            <a:r>
              <a:rPr sz="1600" b="1" dirty="0">
                <a:solidFill>
                  <a:srgbClr val="112F70"/>
                </a:solidFill>
                <a:latin typeface="微软雅黑" pitchFamily="34" charset="-122"/>
                <a:ea typeface="微软雅黑" pitchFamily="34" charset="-122"/>
                <a:sym typeface="+mn-ea"/>
              </a:rPr>
              <a:t>Hierarchical Reinforcement Learning for Integrated Recommendation</a:t>
            </a:r>
            <a:r>
              <a:rPr lang="zh-CN" sz="1600" b="1" dirty="0">
                <a:solidFill>
                  <a:srgbClr val="112F70"/>
                </a:solidFill>
                <a:latin typeface="微软雅黑" pitchFamily="34" charset="-122"/>
                <a:ea typeface="微软雅黑" pitchFamily="34" charset="-122"/>
                <a:sym typeface="+mn-ea"/>
              </a:rPr>
              <a:t>（</a:t>
            </a:r>
            <a:r>
              <a:rPr lang="en-US" altLang="zh-CN" sz="1600" b="1" dirty="0">
                <a:solidFill>
                  <a:srgbClr val="112F70"/>
                </a:solidFill>
                <a:latin typeface="微软雅黑" pitchFamily="34" charset="-122"/>
                <a:ea typeface="微软雅黑" pitchFamily="34" charset="-122"/>
                <a:sym typeface="+mn-ea"/>
              </a:rPr>
              <a:t>AAAI-2021</a:t>
            </a:r>
            <a:r>
              <a:rPr lang="zh-CN" sz="1600" b="1" dirty="0">
                <a:solidFill>
                  <a:srgbClr val="112F70"/>
                </a:solidFill>
                <a:latin typeface="微软雅黑" pitchFamily="34" charset="-122"/>
                <a:ea typeface="微软雅黑" pitchFamily="34" charset="-122"/>
                <a:sym typeface="+mn-ea"/>
              </a:rPr>
              <a:t>）</a:t>
            </a:r>
            <a:endParaRPr lang="zh-CN" sz="1600" b="1" dirty="0">
              <a:solidFill>
                <a:srgbClr val="112F70"/>
              </a:solidFill>
              <a:latin typeface="微软雅黑" pitchFamily="34" charset="-122"/>
              <a:ea typeface="微软雅黑" pitchFamily="34" charset="-122"/>
              <a:sym typeface="+mn-ea"/>
            </a:endParaRPr>
          </a:p>
        </p:txBody>
      </p:sp>
      <p:sp>
        <p:nvSpPr>
          <p:cNvPr id="4" name="文本框 3"/>
          <p:cNvSpPr txBox="1"/>
          <p:nvPr/>
        </p:nvSpPr>
        <p:spPr>
          <a:xfrm>
            <a:off x="3302000" y="-281305"/>
            <a:ext cx="2540000" cy="506730"/>
          </a:xfrm>
          <a:prstGeom prst="rect">
            <a:avLst/>
          </a:prstGeom>
          <a:noFill/>
        </p:spPr>
        <p:txBody>
          <a:bodyPr wrap="square" rtlCol="0" anchor="t">
            <a:spAutoFit/>
          </a:bodyPr>
          <a:p>
            <a:pPr indent="0" algn="just">
              <a:lnSpc>
                <a:spcPct val="150000"/>
              </a:lnSpc>
              <a:buFont typeface="Arial" panose="020B0604020202090204" pitchFamily="34"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文本框 11"/>
          <p:cNvSpPr txBox="1"/>
          <p:nvPr/>
        </p:nvSpPr>
        <p:spPr>
          <a:xfrm>
            <a:off x="688122" y="2223537"/>
            <a:ext cx="902811" cy="523220"/>
          </a:xfrm>
          <a:prstGeom prst="rect">
            <a:avLst/>
          </a:prstGeom>
          <a:noFill/>
        </p:spPr>
        <p:txBody>
          <a:bodyPr wrap="none" rtlCol="0">
            <a:spAutoFit/>
          </a:bodyPr>
          <a:lstStyle/>
          <a:p>
            <a:r>
              <a:rPr lang="zh-CN" altLang="en-US" sz="2800" b="1" dirty="0">
                <a:solidFill>
                  <a:srgbClr val="112F70"/>
                </a:solidFill>
                <a:latin typeface="微软雅黑" pitchFamily="34" charset="-122"/>
                <a:ea typeface="微软雅黑" pitchFamily="34" charset="-122"/>
              </a:rPr>
              <a:t>目录</a:t>
            </a:r>
            <a:endParaRPr lang="zh-CN" altLang="en-US" sz="2800" b="1" dirty="0">
              <a:solidFill>
                <a:srgbClr val="112F70"/>
              </a:solidFill>
              <a:latin typeface="微软雅黑" pitchFamily="34" charset="-122"/>
              <a:ea typeface="微软雅黑" pitchFamily="34" charset="-122"/>
            </a:endParaRPr>
          </a:p>
        </p:txBody>
      </p:sp>
      <p:sp>
        <p:nvSpPr>
          <p:cNvPr id="17" name="文本框 18"/>
          <p:cNvSpPr txBox="1"/>
          <p:nvPr/>
        </p:nvSpPr>
        <p:spPr>
          <a:xfrm>
            <a:off x="3275707" y="1122715"/>
            <a:ext cx="2472690" cy="306705"/>
          </a:xfrm>
          <a:prstGeom prst="rect">
            <a:avLst/>
          </a:prstGeom>
          <a:noFill/>
        </p:spPr>
        <p:txBody>
          <a:bodyPr wrap="none" rtlCol="0">
            <a:spAutoFit/>
          </a:bodyPr>
          <a:lstStyle/>
          <a:p>
            <a:pPr algn="just"/>
            <a:r>
              <a:rPr lang="en-US" altLang="zh-CN" sz="1400" b="1" dirty="0">
                <a:solidFill>
                  <a:srgbClr val="112F70"/>
                </a:solidFill>
                <a:latin typeface="微软雅黑" pitchFamily="34" charset="-122"/>
                <a:ea typeface="微软雅黑" pitchFamily="34" charset="-122"/>
              </a:rPr>
              <a:t>Recommendation System</a:t>
            </a:r>
            <a:r>
              <a:rPr lang="en-US" altLang="zh-CN" sz="1400" b="1" dirty="0">
                <a:solidFill>
                  <a:srgbClr val="112F70"/>
                </a:solidFill>
                <a:latin typeface="微软雅黑" pitchFamily="34" charset="-122"/>
                <a:ea typeface="微软雅黑" pitchFamily="34" charset="-122"/>
              </a:rPr>
              <a:t>s</a:t>
            </a:r>
            <a:endParaRPr lang="en-US" altLang="zh-CN" sz="1400" b="1" dirty="0">
              <a:solidFill>
                <a:srgbClr val="112F70"/>
              </a:solidFill>
              <a:latin typeface="微软雅黑" pitchFamily="34" charset="-122"/>
              <a:ea typeface="微软雅黑" pitchFamily="34" charset="-122"/>
            </a:endParaRPr>
          </a:p>
        </p:txBody>
      </p:sp>
      <p:grpSp>
        <p:nvGrpSpPr>
          <p:cNvPr id="35" name="组合 34"/>
          <p:cNvGrpSpPr/>
          <p:nvPr/>
        </p:nvGrpSpPr>
        <p:grpSpPr>
          <a:xfrm>
            <a:off x="2756032" y="993124"/>
            <a:ext cx="452678" cy="523220"/>
            <a:chOff x="3530409" y="1976013"/>
            <a:chExt cx="452678" cy="523220"/>
          </a:xfrm>
        </p:grpSpPr>
        <p:sp>
          <p:nvSpPr>
            <p:cNvPr id="16" name="文本框 16"/>
            <p:cNvSpPr txBox="1"/>
            <p:nvPr/>
          </p:nvSpPr>
          <p:spPr>
            <a:xfrm>
              <a:off x="3530409" y="1976013"/>
              <a:ext cx="367408" cy="523220"/>
            </a:xfrm>
            <a:prstGeom prst="rect">
              <a:avLst/>
            </a:prstGeom>
            <a:noFill/>
          </p:spPr>
          <p:txBody>
            <a:bodyPr wrap="none" rtlCol="0">
              <a:spAutoFit/>
            </a:bodyPr>
            <a:lstStyle/>
            <a:p>
              <a:pPr algn="ctr"/>
              <a:r>
                <a:rPr lang="en-US" altLang="zh-CN" sz="2800" dirty="0">
                  <a:solidFill>
                    <a:srgbClr val="112F70"/>
                  </a:solidFill>
                  <a:ea typeface="微软雅黑" pitchFamily="34" charset="-122"/>
                </a:rPr>
                <a:t>1</a:t>
              </a:r>
              <a:endParaRPr lang="zh-CN" altLang="en-US" sz="2800" dirty="0">
                <a:solidFill>
                  <a:srgbClr val="112F70"/>
                </a:solidFill>
                <a:ea typeface="微软雅黑" pitchFamily="34" charset="-122"/>
              </a:endParaRPr>
            </a:p>
          </p:txBody>
        </p:sp>
        <p:cxnSp>
          <p:nvCxnSpPr>
            <p:cNvPr id="18" name="直接连接符 17"/>
            <p:cNvCxnSpPr/>
            <p:nvPr/>
          </p:nvCxnSpPr>
          <p:spPr>
            <a:xfrm flipH="1">
              <a:off x="3736631" y="2227402"/>
              <a:ext cx="246456" cy="246456"/>
            </a:xfrm>
            <a:prstGeom prst="line">
              <a:avLst/>
            </a:prstGeom>
            <a:ln>
              <a:solidFill>
                <a:srgbClr val="112F70"/>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3275965" y="2044700"/>
            <a:ext cx="5243195" cy="521970"/>
          </a:xfrm>
          <a:prstGeom prst="rect">
            <a:avLst/>
          </a:prstGeom>
          <a:noFill/>
        </p:spPr>
        <p:txBody>
          <a:bodyPr wrap="square" rtlCol="0">
            <a:spAutoFit/>
          </a:bodyPr>
          <a:lstStyle/>
          <a:p>
            <a:pPr algn="just"/>
            <a:r>
              <a:rPr lang="zh-CN" altLang="en-US" sz="1400" b="1" dirty="0">
                <a:solidFill>
                  <a:srgbClr val="112F70"/>
                </a:solidFill>
                <a:latin typeface="微软雅黑" pitchFamily="34" charset="-122"/>
                <a:ea typeface="微软雅黑" pitchFamily="34" charset="-122"/>
              </a:rPr>
              <a:t>Generative Adversarial User Model for</a:t>
            </a:r>
            <a:r>
              <a:rPr lang="en-US" altLang="zh-CN" sz="1400" b="1" dirty="0">
                <a:solidFill>
                  <a:srgbClr val="112F70"/>
                </a:solidFill>
                <a:latin typeface="微软雅黑" pitchFamily="34" charset="-122"/>
                <a:ea typeface="微软雅黑" pitchFamily="34" charset="-122"/>
              </a:rPr>
              <a:t> </a:t>
            </a:r>
            <a:r>
              <a:rPr lang="zh-CN" altLang="en-US" sz="1400" b="1" dirty="0">
                <a:solidFill>
                  <a:srgbClr val="112F70"/>
                </a:solidFill>
                <a:latin typeface="微软雅黑" pitchFamily="34" charset="-122"/>
                <a:ea typeface="微软雅黑" pitchFamily="34" charset="-122"/>
              </a:rPr>
              <a:t>Reinforcement Learning Based</a:t>
            </a:r>
            <a:r>
              <a:rPr lang="en-US" altLang="zh-CN" sz="1400" b="1" dirty="0">
                <a:solidFill>
                  <a:srgbClr val="112F70"/>
                </a:solidFill>
                <a:latin typeface="微软雅黑" pitchFamily="34" charset="-122"/>
                <a:ea typeface="微软雅黑" pitchFamily="34" charset="-122"/>
              </a:rPr>
              <a:t> </a:t>
            </a:r>
            <a:r>
              <a:rPr lang="zh-CN" altLang="en-US" sz="1400" b="1" dirty="0">
                <a:solidFill>
                  <a:srgbClr val="112F70"/>
                </a:solidFill>
                <a:latin typeface="微软雅黑" pitchFamily="34" charset="-122"/>
                <a:ea typeface="微软雅黑" pitchFamily="34" charset="-122"/>
              </a:rPr>
              <a:t>Recommendation System（</a:t>
            </a:r>
            <a:r>
              <a:rPr lang="en-US" altLang="zh-CN" sz="1400" b="1" dirty="0">
                <a:solidFill>
                  <a:srgbClr val="112F70"/>
                </a:solidFill>
                <a:latin typeface="微软雅黑" pitchFamily="34" charset="-122"/>
                <a:ea typeface="微软雅黑" pitchFamily="34" charset="-122"/>
              </a:rPr>
              <a:t>ICML-2019</a:t>
            </a:r>
            <a:r>
              <a:rPr lang="zh-CN" altLang="en-US" sz="1400" b="1" dirty="0">
                <a:solidFill>
                  <a:srgbClr val="112F70"/>
                </a:solidFill>
                <a:latin typeface="微软雅黑" pitchFamily="34" charset="-122"/>
                <a:ea typeface="微软雅黑" pitchFamily="34" charset="-122"/>
              </a:rPr>
              <a:t>）</a:t>
            </a:r>
            <a:endParaRPr lang="zh-CN" altLang="en-US" sz="1400" b="1" dirty="0">
              <a:solidFill>
                <a:srgbClr val="112F70"/>
              </a:solidFill>
              <a:latin typeface="微软雅黑" pitchFamily="34" charset="-122"/>
              <a:ea typeface="微软雅黑" pitchFamily="34" charset="-122"/>
            </a:endParaRPr>
          </a:p>
        </p:txBody>
      </p:sp>
      <p:grpSp>
        <p:nvGrpSpPr>
          <p:cNvPr id="37" name="组合 36"/>
          <p:cNvGrpSpPr/>
          <p:nvPr/>
        </p:nvGrpSpPr>
        <p:grpSpPr>
          <a:xfrm>
            <a:off x="2756032" y="1931281"/>
            <a:ext cx="452678" cy="523220"/>
            <a:chOff x="3530409" y="2555395"/>
            <a:chExt cx="452678" cy="523220"/>
          </a:xfrm>
        </p:grpSpPr>
        <p:sp>
          <p:nvSpPr>
            <p:cNvPr id="22" name="文本框 23"/>
            <p:cNvSpPr txBox="1"/>
            <p:nvPr/>
          </p:nvSpPr>
          <p:spPr>
            <a:xfrm>
              <a:off x="3530409" y="2555395"/>
              <a:ext cx="367408" cy="523220"/>
            </a:xfrm>
            <a:prstGeom prst="rect">
              <a:avLst/>
            </a:prstGeom>
            <a:noFill/>
          </p:spPr>
          <p:txBody>
            <a:bodyPr wrap="none" rtlCol="0">
              <a:spAutoFit/>
            </a:bodyPr>
            <a:lstStyle/>
            <a:p>
              <a:pPr algn="ctr"/>
              <a:r>
                <a:rPr lang="en-US" altLang="zh-CN" sz="2800" dirty="0">
                  <a:solidFill>
                    <a:srgbClr val="112F70"/>
                  </a:solidFill>
                  <a:ea typeface="微软雅黑" pitchFamily="34" charset="-122"/>
                </a:rPr>
                <a:t>2</a:t>
              </a:r>
              <a:endParaRPr lang="zh-CN" altLang="en-US" sz="2800" dirty="0">
                <a:solidFill>
                  <a:srgbClr val="112F70"/>
                </a:solidFill>
                <a:ea typeface="微软雅黑" pitchFamily="34" charset="-122"/>
              </a:endParaRPr>
            </a:p>
          </p:txBody>
        </p:sp>
        <p:cxnSp>
          <p:nvCxnSpPr>
            <p:cNvPr id="24" name="直接连接符 23"/>
            <p:cNvCxnSpPr/>
            <p:nvPr/>
          </p:nvCxnSpPr>
          <p:spPr>
            <a:xfrm flipH="1">
              <a:off x="3736631" y="2806784"/>
              <a:ext cx="246456" cy="246456"/>
            </a:xfrm>
            <a:prstGeom prst="line">
              <a:avLst/>
            </a:prstGeom>
            <a:ln>
              <a:solidFill>
                <a:srgbClr val="112F70"/>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56032" y="3150819"/>
            <a:ext cx="452678" cy="523220"/>
            <a:chOff x="3530409" y="3129138"/>
            <a:chExt cx="452678" cy="523220"/>
          </a:xfrm>
        </p:grpSpPr>
        <p:sp>
          <p:nvSpPr>
            <p:cNvPr id="28" name="文本框 29"/>
            <p:cNvSpPr txBox="1"/>
            <p:nvPr/>
          </p:nvSpPr>
          <p:spPr>
            <a:xfrm>
              <a:off x="3530409" y="3129138"/>
              <a:ext cx="367408" cy="523220"/>
            </a:xfrm>
            <a:prstGeom prst="rect">
              <a:avLst/>
            </a:prstGeom>
            <a:noFill/>
          </p:spPr>
          <p:txBody>
            <a:bodyPr wrap="none" rtlCol="0">
              <a:spAutoFit/>
            </a:bodyPr>
            <a:lstStyle/>
            <a:p>
              <a:pPr algn="ctr"/>
              <a:r>
                <a:rPr lang="en-US" altLang="zh-CN" sz="2800" dirty="0">
                  <a:solidFill>
                    <a:srgbClr val="112F70"/>
                  </a:solidFill>
                  <a:ea typeface="微软雅黑" pitchFamily="34" charset="-122"/>
                </a:rPr>
                <a:t>3</a:t>
              </a:r>
              <a:endParaRPr lang="zh-CN" altLang="en-US" sz="2800" dirty="0">
                <a:solidFill>
                  <a:srgbClr val="112F70"/>
                </a:solidFill>
                <a:ea typeface="微软雅黑" pitchFamily="34" charset="-122"/>
              </a:endParaRPr>
            </a:p>
          </p:txBody>
        </p:sp>
        <p:cxnSp>
          <p:nvCxnSpPr>
            <p:cNvPr id="30" name="直接连接符 29"/>
            <p:cNvCxnSpPr/>
            <p:nvPr/>
          </p:nvCxnSpPr>
          <p:spPr>
            <a:xfrm flipH="1">
              <a:off x="3736631" y="3380527"/>
              <a:ext cx="246456" cy="246456"/>
            </a:xfrm>
            <a:prstGeom prst="line">
              <a:avLst/>
            </a:prstGeom>
            <a:ln>
              <a:solidFill>
                <a:srgbClr val="112F70"/>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2272298" y="1347614"/>
            <a:ext cx="0" cy="2194875"/>
          </a:xfrm>
          <a:prstGeom prst="line">
            <a:avLst/>
          </a:prstGeom>
          <a:ln>
            <a:solidFill>
              <a:srgbClr val="112F70"/>
            </a:solidFill>
          </a:ln>
        </p:spPr>
        <p:style>
          <a:lnRef idx="1">
            <a:schemeClr val="accent1"/>
          </a:lnRef>
          <a:fillRef idx="0">
            <a:schemeClr val="accent1"/>
          </a:fillRef>
          <a:effectRef idx="0">
            <a:schemeClr val="accent1"/>
          </a:effectRef>
          <a:fontRef idx="minor">
            <a:schemeClr val="tx1"/>
          </a:fontRef>
        </p:style>
      </p:cxnSp>
      <p:sp>
        <p:nvSpPr>
          <p:cNvPr id="2" name="文本框 24"/>
          <p:cNvSpPr txBox="1"/>
          <p:nvPr/>
        </p:nvSpPr>
        <p:spPr>
          <a:xfrm>
            <a:off x="3275965" y="3147695"/>
            <a:ext cx="5243195" cy="521970"/>
          </a:xfrm>
          <a:prstGeom prst="rect">
            <a:avLst/>
          </a:prstGeom>
          <a:noFill/>
        </p:spPr>
        <p:txBody>
          <a:bodyPr wrap="square" rtlCol="0">
            <a:spAutoFit/>
          </a:bodyPr>
          <a:p>
            <a:pPr algn="just"/>
            <a:r>
              <a:rPr sz="1400" b="1" dirty="0">
                <a:solidFill>
                  <a:srgbClr val="112F70"/>
                </a:solidFill>
                <a:latin typeface="微软雅黑" pitchFamily="34" charset="-122"/>
                <a:ea typeface="微软雅黑" pitchFamily="34" charset="-122"/>
              </a:rPr>
              <a:t>Hierarchical Reinforcement Learning for Integrated Recommendation</a:t>
            </a:r>
            <a:r>
              <a:rPr lang="zh-CN" sz="1400" b="1" dirty="0">
                <a:solidFill>
                  <a:srgbClr val="112F70"/>
                </a:solidFill>
                <a:latin typeface="微软雅黑" pitchFamily="34" charset="-122"/>
                <a:ea typeface="微软雅黑" pitchFamily="34" charset="-122"/>
              </a:rPr>
              <a:t>（</a:t>
            </a:r>
            <a:r>
              <a:rPr lang="en-US" altLang="zh-CN" sz="1400" b="1" dirty="0">
                <a:solidFill>
                  <a:srgbClr val="112F70"/>
                </a:solidFill>
                <a:latin typeface="微软雅黑" pitchFamily="34" charset="-122"/>
                <a:ea typeface="微软雅黑" pitchFamily="34" charset="-122"/>
              </a:rPr>
              <a:t>AAAI-2021</a:t>
            </a:r>
            <a:r>
              <a:rPr lang="zh-CN" sz="1400" b="1" dirty="0">
                <a:solidFill>
                  <a:srgbClr val="112F70"/>
                </a:solidFill>
                <a:latin typeface="微软雅黑" pitchFamily="34" charset="-122"/>
                <a:ea typeface="微软雅黑" pitchFamily="34" charset="-122"/>
              </a:rPr>
              <a:t>）</a:t>
            </a:r>
            <a:endParaRPr lang="zh-CN" sz="1400" b="1" dirty="0">
              <a:solidFill>
                <a:srgbClr val="112F7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56" presetClass="path" presetSubtype="0" accel="50000" decel="50000" fill="hold" nodeType="withEffect">
                                  <p:stCondLst>
                                    <p:cond delay="0"/>
                                  </p:stCondLst>
                                  <p:childTnLst>
                                    <p:animMotion origin="layout" path="M -0.03733 0.04136 L 2.77778E-6 -2.46914E-7 " pathEditMode="relative" rAng="0" ptsTypes="AA">
                                      <p:cBhvr>
                                        <p:cTn id="18" dur="700" fill="hold"/>
                                        <p:tgtEl>
                                          <p:spTgt spid="35"/>
                                        </p:tgtEl>
                                        <p:attrNameLst>
                                          <p:attrName>ppt_x</p:attrName>
                                          <p:attrName>ppt_y</p:attrName>
                                        </p:attrNameLst>
                                      </p:cBhvr>
                                      <p:rCtr x="1858" y="-2068"/>
                                    </p:animMotion>
                                  </p:childTnLst>
                                </p:cTn>
                              </p:par>
                              <p:par>
                                <p:cTn id="19" presetID="22" presetClass="entr" presetSubtype="8" fill="hold" grpId="0" nodeType="withEffect">
                                  <p:stCondLst>
                                    <p:cond delay="25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10" presetClass="entr" presetSubtype="0" fill="hold" nodeType="withEffect">
                                  <p:stCondLst>
                                    <p:cond delay="25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childTnLst>
                                </p:cTn>
                              </p:par>
                              <p:par>
                                <p:cTn id="25" presetID="56" presetClass="path" presetSubtype="0" accel="50000" decel="50000" fill="hold" nodeType="withEffect">
                                  <p:stCondLst>
                                    <p:cond delay="250"/>
                                  </p:stCondLst>
                                  <p:childTnLst>
                                    <p:animMotion origin="layout" path="M -0.03733 0.04105 L 2.77778E-6 -4.5679E-6 " pathEditMode="relative" rAng="0" ptsTypes="AA">
                                      <p:cBhvr>
                                        <p:cTn id="26" dur="700" fill="hold"/>
                                        <p:tgtEl>
                                          <p:spTgt spid="37"/>
                                        </p:tgtEl>
                                        <p:attrNameLst>
                                          <p:attrName>ppt_x</p:attrName>
                                          <p:attrName>ppt_y</p:attrName>
                                        </p:attrNameLst>
                                      </p:cBhvr>
                                      <p:rCtr x="1858" y="-2068"/>
                                    </p:animMotion>
                                  </p:childTnLst>
                                </p:cTn>
                              </p:par>
                              <p:par>
                                <p:cTn id="27" presetID="22" presetClass="entr" presetSubtype="8"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10" presetClass="entr" presetSubtype="0" fill="hold" nodeType="withEffect">
                                  <p:stCondLst>
                                    <p:cond delay="5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childTnLst>
                                </p:cTn>
                              </p:par>
                              <p:par>
                                <p:cTn id="33" presetID="56" presetClass="path" presetSubtype="0" accel="50000" decel="50000" fill="hold" nodeType="withEffect">
                                  <p:stCondLst>
                                    <p:cond delay="500"/>
                                  </p:stCondLst>
                                  <p:childTnLst>
                                    <p:animMotion origin="layout" path="M -0.03733 0.04105 L 2.77778E-6 -2.96296E-6 " pathEditMode="relative" rAng="0" ptsTypes="AA">
                                      <p:cBhvr>
                                        <p:cTn id="34" dur="700" fill="hold"/>
                                        <p:tgtEl>
                                          <p:spTgt spid="39"/>
                                        </p:tgtEl>
                                        <p:attrNameLst>
                                          <p:attrName>ppt_x</p:attrName>
                                          <p:attrName>ppt_y</p:attrName>
                                        </p:attrNameLst>
                                      </p:cBhvr>
                                      <p:rCtr x="1858" y="-2068"/>
                                    </p:animMotion>
                                  </p:childTnLst>
                                </p:cTn>
                              </p:par>
                              <p:par>
                                <p:cTn id="35" presetID="22" presetClass="entr" presetSubtype="8" fill="hold" grpId="0" nodeType="withEffect">
                                  <p:stCondLst>
                                    <p:cond delay="50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grpSp>
        <p:nvGrpSpPr>
          <p:cNvPr id="74" name="组合 73"/>
          <p:cNvGrpSpPr/>
          <p:nvPr/>
        </p:nvGrpSpPr>
        <p:grpSpPr>
          <a:xfrm>
            <a:off x="683678" y="1779910"/>
            <a:ext cx="6780530" cy="645160"/>
            <a:chOff x="544923" y="2418093"/>
            <a:chExt cx="9040705" cy="860214"/>
          </a:xfrm>
        </p:grpSpPr>
        <p:sp>
          <p:nvSpPr>
            <p:cNvPr id="75" name="矩形 74"/>
            <p:cNvSpPr/>
            <p:nvPr/>
          </p:nvSpPr>
          <p:spPr>
            <a:xfrm>
              <a:off x="544923" y="2787240"/>
              <a:ext cx="9040705" cy="491067"/>
            </a:xfrm>
            <a:prstGeom prst="rect">
              <a:avLst/>
            </a:prstGeom>
            <a:noFill/>
          </p:spPr>
          <p:txBody>
            <a:bodyPr wrap="square">
              <a:spAutoFit/>
            </a:bodyPr>
            <a:lstStyle/>
            <a:p>
              <a:pPr>
                <a:lnSpc>
                  <a:spcPct val="150000"/>
                </a:lnSpc>
              </a:pPr>
              <a:r>
                <a:rPr lang="en-US" altLang="zh-CN" sz="1200" dirty="0">
                  <a:solidFill>
                    <a:sysClr val="windowText" lastClr="000000"/>
                  </a:solidFill>
                  <a:latin typeface="微软雅黑" pitchFamily="34" charset="-122"/>
                  <a:ea typeface="微软雅黑" pitchFamily="34" charset="-122"/>
                </a:rPr>
                <a:t>谢若冰*、张绍亮</a:t>
              </a:r>
              <a:r>
                <a:rPr lang="en-US" altLang="zh-CN" sz="1200" dirty="0">
                  <a:solidFill>
                    <a:sysClr val="windowText" lastClr="000000"/>
                  </a:solidFill>
                  <a:latin typeface="微软雅黑" pitchFamily="34" charset="-122"/>
                  <a:ea typeface="微软雅黑" pitchFamily="34" charset="-122"/>
                  <a:sym typeface="+mn-ea"/>
                </a:rPr>
                <a:t>*</a:t>
              </a:r>
              <a:r>
                <a:rPr lang="en-US" altLang="zh-CN" sz="1200" dirty="0">
                  <a:solidFill>
                    <a:sysClr val="windowText" lastClr="000000"/>
                  </a:solidFill>
                  <a:latin typeface="微软雅黑" pitchFamily="34" charset="-122"/>
                  <a:ea typeface="微软雅黑" pitchFamily="34" charset="-122"/>
                </a:rPr>
                <a:t>、王瑞、夏锋</a:t>
              </a:r>
              <a:r>
                <a:rPr lang="zh-CN" altLang="en-US" sz="1200" dirty="0">
                  <a:solidFill>
                    <a:sysClr val="windowText" lastClr="000000"/>
                  </a:solidFill>
                  <a:latin typeface="微软雅黑" pitchFamily="34" charset="-122"/>
                  <a:ea typeface="微软雅黑" pitchFamily="34" charset="-122"/>
                </a:rPr>
                <a:t>、</a:t>
              </a:r>
              <a:r>
                <a:rPr lang="en-US" altLang="zh-CN" sz="1200" dirty="0">
                  <a:solidFill>
                    <a:sysClr val="windowText" lastClr="000000"/>
                  </a:solidFill>
                  <a:latin typeface="微软雅黑" pitchFamily="34" charset="-122"/>
                  <a:ea typeface="微软雅黑" pitchFamily="34" charset="-122"/>
                </a:rPr>
                <a:t>林乐宇</a:t>
              </a:r>
              <a:r>
                <a:rPr lang="zh-CN" altLang="en-US" sz="1200" dirty="0">
                  <a:solidFill>
                    <a:sysClr val="windowText" lastClr="000000"/>
                  </a:solidFill>
                  <a:latin typeface="微软雅黑" pitchFamily="34" charset="-122"/>
                  <a:ea typeface="微软雅黑" pitchFamily="34" charset="-122"/>
                </a:rPr>
                <a:t>（腾讯公司</a:t>
              </a:r>
              <a:r>
                <a:rPr lang="en-US" altLang="zh-CN" sz="1200" dirty="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微信搜索应用</a:t>
              </a:r>
              <a:r>
                <a:rPr lang="zh-CN" altLang="en-US" sz="1200" dirty="0">
                  <a:solidFill>
                    <a:sysClr val="windowText" lastClr="000000"/>
                  </a:solidFill>
                  <a:latin typeface="微软雅黑" pitchFamily="34" charset="-122"/>
                  <a:ea typeface="微软雅黑" pitchFamily="34" charset="-122"/>
                </a:rPr>
                <a:t>部门）</a:t>
              </a:r>
              <a:endParaRPr lang="zh-CN" altLang="en-US" sz="1200" dirty="0">
                <a:solidFill>
                  <a:sysClr val="windowText" lastClr="000000"/>
                </a:solidFill>
                <a:latin typeface="微软雅黑" pitchFamily="34" charset="-122"/>
                <a:ea typeface="微软雅黑" pitchFamily="34" charset="-122"/>
              </a:endParaRPr>
            </a:p>
          </p:txBody>
        </p:sp>
        <p:sp>
          <p:nvSpPr>
            <p:cNvPr id="76" name="文本框 26"/>
            <p:cNvSpPr txBox="1"/>
            <p:nvPr/>
          </p:nvSpPr>
          <p:spPr>
            <a:xfrm>
              <a:off x="544923" y="2418093"/>
              <a:ext cx="1433406" cy="408940"/>
            </a:xfrm>
            <a:prstGeom prst="rect">
              <a:avLst/>
            </a:prstGeom>
            <a:noFill/>
          </p:spPr>
          <p:txBody>
            <a:bodyPr wrap="none" rtlCol="0">
              <a:spAutoFit/>
            </a:bodyPr>
            <a:lstStyle/>
            <a:p>
              <a:r>
                <a:rPr lang="zh-CN" altLang="en-US" sz="1400" b="1" dirty="0">
                  <a:solidFill>
                    <a:srgbClr val="112F70"/>
                  </a:solidFill>
                  <a:latin typeface="微软雅黑" pitchFamily="34" charset="-122"/>
                  <a:ea typeface="微软雅黑" pitchFamily="34" charset="-122"/>
                </a:rPr>
                <a:t>论文作者：</a:t>
              </a:r>
              <a:endParaRPr lang="zh-CN" altLang="en-US" sz="1400" b="1" dirty="0">
                <a:solidFill>
                  <a:srgbClr val="112F70"/>
                </a:solidFill>
                <a:latin typeface="微软雅黑" pitchFamily="34" charset="-122"/>
                <a:ea typeface="微软雅黑" pitchFamily="34" charset="-122"/>
              </a:endParaRPr>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grpSp>
        <p:nvGrpSpPr>
          <p:cNvPr id="3" name="组合 2"/>
          <p:cNvGrpSpPr/>
          <p:nvPr/>
        </p:nvGrpSpPr>
        <p:grpSpPr>
          <a:xfrm>
            <a:off x="683678" y="988065"/>
            <a:ext cx="6809740" cy="645160"/>
            <a:chOff x="544923" y="2418093"/>
            <a:chExt cx="9079651" cy="860214"/>
          </a:xfrm>
        </p:grpSpPr>
        <p:sp>
          <p:nvSpPr>
            <p:cNvPr id="4" name="矩形 3"/>
            <p:cNvSpPr/>
            <p:nvPr/>
          </p:nvSpPr>
          <p:spPr>
            <a:xfrm>
              <a:off x="544923" y="2787240"/>
              <a:ext cx="9079651" cy="491067"/>
            </a:xfrm>
            <a:prstGeom prst="rect">
              <a:avLst/>
            </a:prstGeom>
            <a:noFill/>
          </p:spPr>
          <p:txBody>
            <a:bodyPr wrap="square">
              <a:spAutoFit/>
            </a:bodyPr>
            <a:p>
              <a:pPr>
                <a:lnSpc>
                  <a:spcPct val="150000"/>
                </a:lnSpc>
              </a:pPr>
              <a:r>
                <a:rPr sz="1200" dirty="0">
                  <a:solidFill>
                    <a:sysClr val="windowText" lastClr="000000"/>
                  </a:solidFill>
                  <a:latin typeface="微软雅黑" pitchFamily="34" charset="-122"/>
                  <a:ea typeface="微软雅黑" pitchFamily="34" charset="-122"/>
                </a:rPr>
                <a:t>Hierarchical Reinforcement Learning for Integrated Recommendation</a:t>
              </a:r>
              <a:endParaRPr lang="zh-CN" sz="1200" dirty="0">
                <a:solidFill>
                  <a:sysClr val="windowText" lastClr="000000"/>
                </a:solidFill>
                <a:latin typeface="微软雅黑" pitchFamily="34" charset="-122"/>
                <a:ea typeface="微软雅黑" pitchFamily="34" charset="-122"/>
              </a:endParaRPr>
            </a:p>
          </p:txBody>
        </p:sp>
        <p:sp>
          <p:nvSpPr>
            <p:cNvPr id="5" name="文本框 26"/>
            <p:cNvSpPr txBox="1"/>
            <p:nvPr/>
          </p:nvSpPr>
          <p:spPr>
            <a:xfrm>
              <a:off x="544923" y="2418093"/>
              <a:ext cx="1433406" cy="408940"/>
            </a:xfrm>
            <a:prstGeom prst="rect">
              <a:avLst/>
            </a:prstGeom>
            <a:noFill/>
          </p:spPr>
          <p:txBody>
            <a:bodyPr wrap="none" rtlCol="0">
              <a:spAutoFit/>
            </a:bodyPr>
            <a:p>
              <a:r>
                <a:rPr lang="zh-CN" altLang="en-US" sz="1400" b="1" dirty="0">
                  <a:solidFill>
                    <a:srgbClr val="112F70"/>
                  </a:solidFill>
                  <a:latin typeface="微软雅黑" pitchFamily="34" charset="-122"/>
                  <a:ea typeface="微软雅黑" pitchFamily="34" charset="-122"/>
                </a:rPr>
                <a:t>论文题目：</a:t>
              </a:r>
              <a:endParaRPr lang="zh-CN" altLang="en-US" sz="1400" b="1" dirty="0">
                <a:solidFill>
                  <a:srgbClr val="112F70"/>
                </a:solidFill>
                <a:latin typeface="微软雅黑" pitchFamily="34" charset="-122"/>
                <a:ea typeface="微软雅黑" pitchFamily="34" charset="-122"/>
              </a:endParaRPr>
            </a:p>
          </p:txBody>
        </p:sp>
      </p:grpSp>
      <p:grpSp>
        <p:nvGrpSpPr>
          <p:cNvPr id="6" name="组合 5"/>
          <p:cNvGrpSpPr/>
          <p:nvPr/>
        </p:nvGrpSpPr>
        <p:grpSpPr>
          <a:xfrm>
            <a:off x="683678" y="2572390"/>
            <a:ext cx="6780530" cy="645160"/>
            <a:chOff x="544923" y="2418093"/>
            <a:chExt cx="9040705" cy="860214"/>
          </a:xfrm>
        </p:grpSpPr>
        <p:sp>
          <p:nvSpPr>
            <p:cNvPr id="7" name="矩形 6"/>
            <p:cNvSpPr/>
            <p:nvPr/>
          </p:nvSpPr>
          <p:spPr>
            <a:xfrm>
              <a:off x="544923" y="2787240"/>
              <a:ext cx="9040705" cy="491067"/>
            </a:xfrm>
            <a:prstGeom prst="rect">
              <a:avLst/>
            </a:prstGeom>
            <a:noFill/>
          </p:spPr>
          <p:txBody>
            <a:bodyPr wrap="square">
              <a:spAutoFit/>
            </a:bodyPr>
            <a:p>
              <a:pPr>
                <a:lnSpc>
                  <a:spcPct val="150000"/>
                </a:lnSpc>
              </a:pPr>
              <a:r>
                <a:rPr lang="en-US" sz="1200" dirty="0">
                  <a:solidFill>
                    <a:sysClr val="windowText" lastClr="000000"/>
                  </a:solidFill>
                  <a:latin typeface="微软雅黑" pitchFamily="34" charset="-122"/>
                  <a:ea typeface="微软雅黑" pitchFamily="34" charset="-122"/>
                </a:rPr>
                <a:t>The Thirty-Fifth AAAI Conference on Artificial Intelligence (AAAI-2021)</a:t>
              </a:r>
              <a:endParaRPr lang="en-US" sz="1200" dirty="0">
                <a:solidFill>
                  <a:sysClr val="windowText" lastClr="000000"/>
                </a:solidFill>
                <a:latin typeface="微软雅黑" pitchFamily="34" charset="-122"/>
                <a:ea typeface="微软雅黑" pitchFamily="34" charset="-122"/>
              </a:endParaRPr>
            </a:p>
          </p:txBody>
        </p:sp>
        <p:sp>
          <p:nvSpPr>
            <p:cNvPr id="8" name="文本框 26"/>
            <p:cNvSpPr txBox="1"/>
            <p:nvPr/>
          </p:nvSpPr>
          <p:spPr>
            <a:xfrm>
              <a:off x="544923" y="2418093"/>
              <a:ext cx="1433406" cy="408940"/>
            </a:xfrm>
            <a:prstGeom prst="rect">
              <a:avLst/>
            </a:prstGeom>
            <a:noFill/>
          </p:spPr>
          <p:txBody>
            <a:bodyPr wrap="none" rtlCol="0">
              <a:spAutoFit/>
            </a:bodyPr>
            <a:p>
              <a:r>
                <a:rPr lang="zh-CN" altLang="en-US" sz="1400" b="1" dirty="0">
                  <a:solidFill>
                    <a:srgbClr val="112F70"/>
                  </a:solidFill>
                  <a:latin typeface="微软雅黑" pitchFamily="34" charset="-122"/>
                  <a:ea typeface="微软雅黑" pitchFamily="34" charset="-122"/>
                </a:rPr>
                <a:t>论文出处：</a:t>
              </a:r>
              <a:endParaRPr lang="zh-CN" altLang="en-US" sz="1400" b="1" dirty="0">
                <a:solidFill>
                  <a:srgbClr val="112F70"/>
                </a:solidFill>
                <a:latin typeface="微软雅黑" pitchFamily="34" charset="-122"/>
                <a:ea typeface="微软雅黑" pitchFamily="34" charset="-122"/>
              </a:endParaRPr>
            </a:p>
          </p:txBody>
        </p:sp>
      </p:grpSp>
      <p:grpSp>
        <p:nvGrpSpPr>
          <p:cNvPr id="9" name="组合 8"/>
          <p:cNvGrpSpPr/>
          <p:nvPr/>
        </p:nvGrpSpPr>
        <p:grpSpPr>
          <a:xfrm>
            <a:off x="683678" y="3364870"/>
            <a:ext cx="6780530" cy="645160"/>
            <a:chOff x="544923" y="2418093"/>
            <a:chExt cx="9040705" cy="860214"/>
          </a:xfrm>
        </p:grpSpPr>
        <p:sp>
          <p:nvSpPr>
            <p:cNvPr id="10" name="矩形 9"/>
            <p:cNvSpPr/>
            <p:nvPr/>
          </p:nvSpPr>
          <p:spPr>
            <a:xfrm>
              <a:off x="544923" y="2787240"/>
              <a:ext cx="9040705" cy="491067"/>
            </a:xfrm>
            <a:prstGeom prst="rect">
              <a:avLst/>
            </a:prstGeom>
            <a:noFill/>
          </p:spPr>
          <p:txBody>
            <a:bodyPr wrap="square">
              <a:spAutoFit/>
            </a:bodyPr>
            <a:p>
              <a:pPr>
                <a:lnSpc>
                  <a:spcPct val="150000"/>
                </a:lnSpc>
              </a:pPr>
              <a:r>
                <a:rPr lang="en-US" sz="1200" dirty="0">
                  <a:solidFill>
                    <a:sysClr val="windowText" lastClr="000000"/>
                  </a:solidFill>
                  <a:latin typeface="微软雅黑" pitchFamily="34" charset="-122"/>
                  <a:ea typeface="微软雅黑" pitchFamily="34" charset="-122"/>
                </a:rPr>
                <a:t>https://ojs.aaai.org/index.php/AAAI/article/view/16580/16387</a:t>
              </a:r>
              <a:endParaRPr lang="en-US" sz="1200" dirty="0">
                <a:solidFill>
                  <a:sysClr val="windowText" lastClr="000000"/>
                </a:solidFill>
                <a:latin typeface="微软雅黑" pitchFamily="34" charset="-122"/>
                <a:ea typeface="微软雅黑" pitchFamily="34" charset="-122"/>
              </a:endParaRPr>
            </a:p>
          </p:txBody>
        </p:sp>
        <p:sp>
          <p:nvSpPr>
            <p:cNvPr id="11" name="文本框 26"/>
            <p:cNvSpPr txBox="1"/>
            <p:nvPr/>
          </p:nvSpPr>
          <p:spPr>
            <a:xfrm>
              <a:off x="544923" y="2418093"/>
              <a:ext cx="1433406" cy="408940"/>
            </a:xfrm>
            <a:prstGeom prst="rect">
              <a:avLst/>
            </a:prstGeom>
            <a:noFill/>
          </p:spPr>
          <p:txBody>
            <a:bodyPr wrap="none" rtlCol="0">
              <a:spAutoFit/>
            </a:bodyPr>
            <a:p>
              <a:r>
                <a:rPr lang="zh-CN" altLang="en-US" sz="1400" b="1" dirty="0">
                  <a:solidFill>
                    <a:srgbClr val="112F70"/>
                  </a:solidFill>
                  <a:latin typeface="微软雅黑" pitchFamily="34" charset="-122"/>
                  <a:ea typeface="微软雅黑" pitchFamily="34" charset="-122"/>
                </a:rPr>
                <a:t>论文链接：</a:t>
              </a:r>
              <a:endParaRPr lang="zh-CN" altLang="en-US" sz="1400" b="1" dirty="0">
                <a:solidFill>
                  <a:srgbClr val="112F70"/>
                </a:solidFill>
                <a:latin typeface="微软雅黑" pitchFamily="34" charset="-122"/>
                <a:ea typeface="微软雅黑" pitchFamily="34" charset="-122"/>
              </a:endParaRPr>
            </a:p>
          </p:txBody>
        </p:sp>
      </p:grpSp>
      <p:sp>
        <p:nvSpPr>
          <p:cNvPr id="12" name="文本框 11"/>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500" fill="hold"/>
                                        <p:tgtEl>
                                          <p:spTgt spid="74"/>
                                        </p:tgtEl>
                                        <p:attrNameLst>
                                          <p:attrName>ppt_x</p:attrName>
                                        </p:attrNameLst>
                                      </p:cBhvr>
                                      <p:tavLst>
                                        <p:tav tm="0">
                                          <p:val>
                                            <p:strVal val="0-#ppt_w/2"/>
                                          </p:val>
                                        </p:tav>
                                        <p:tav tm="100000">
                                          <p:val>
                                            <p:strVal val="#ppt_x"/>
                                          </p:val>
                                        </p:tav>
                                      </p:tavLst>
                                    </p:anim>
                                    <p:anim calcmode="lin" valueType="num">
                                      <p:cBhvr additive="base">
                                        <p:cTn id="18" dur="500" fill="hold"/>
                                        <p:tgtEl>
                                          <p:spTgt spid="7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40255" y="483870"/>
            <a:ext cx="5063490" cy="2522220"/>
          </a:xfrm>
          <a:prstGeom prst="rect">
            <a:avLst/>
          </a:prstGeom>
        </p:spPr>
      </p:pic>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13" name="矩形 12"/>
          <p:cNvSpPr/>
          <p:nvPr/>
        </p:nvSpPr>
        <p:spPr>
          <a:xfrm>
            <a:off x="299085" y="2931795"/>
            <a:ext cx="8562340" cy="2122805"/>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论文概述：</a:t>
            </a:r>
            <a:r>
              <a:rPr sz="1200">
                <a:latin typeface="微软雅黑" charset="0"/>
                <a:ea typeface="微软雅黑" charset="0"/>
                <a:cs typeface="微软雅黑" charset="0"/>
                <a:sym typeface="+mn-ea"/>
              </a:rPr>
              <a:t>真实世界的信息流推荐系统往往需要同时推荐不同类型的异质item（例如文章、视频、新闻、商品等）</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一个综合推荐系统需要在一个页面中混合这些异质item。由于异质信息源的item特征不尽相同，彼此之间也难以比较，通常会使用不同的频道推荐不同异质信息源的item，以便于模型定制化和解耦。在这种情况下，用户在item级别的偏好和在channel级别的偏好都很重要。在这篇工作中，</a:t>
            </a:r>
            <a:r>
              <a:rPr lang="zh-CN" sz="1200">
                <a:latin typeface="微软雅黑" charset="0"/>
                <a:ea typeface="微软雅黑" charset="0"/>
                <a:cs typeface="微软雅黑" charset="0"/>
                <a:sym typeface="+mn-ea"/>
              </a:rPr>
              <a:t>作者</a:t>
            </a:r>
            <a:r>
              <a:rPr sz="1200">
                <a:latin typeface="微软雅黑" charset="0"/>
                <a:ea typeface="微软雅黑" charset="0"/>
                <a:cs typeface="微软雅黑" charset="0"/>
                <a:sym typeface="+mn-ea"/>
              </a:rPr>
              <a:t>提出一个分层强化学习模型HRL-Rec</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将推荐RL模型分为两层：low-level RL agent是一个频道选择器，high-level RL agent是一个物品推荐器。</a:t>
            </a:r>
            <a:r>
              <a:rPr lang="zh-CN" sz="1200">
                <a:latin typeface="微软雅黑" charset="0"/>
                <a:ea typeface="微软雅黑" charset="0"/>
                <a:cs typeface="微软雅黑" charset="0"/>
                <a:sym typeface="+mn-ea"/>
              </a:rPr>
              <a:t>作者</a:t>
            </a:r>
            <a:r>
              <a:rPr sz="1200">
                <a:latin typeface="微软雅黑" charset="0"/>
                <a:ea typeface="微软雅黑" charset="0"/>
                <a:cs typeface="微软雅黑" charset="0"/>
                <a:sym typeface="+mn-ea"/>
              </a:rPr>
              <a:t>设计了多样的损失函数帮助模型快速稳定地收敛，也融入了多种</a:t>
            </a:r>
            <a:r>
              <a:rPr lang="zh-CN" sz="1200">
                <a:latin typeface="微软雅黑" charset="0"/>
                <a:ea typeface="微软雅黑" charset="0"/>
                <a:cs typeface="微软雅黑" charset="0"/>
                <a:sym typeface="+mn-ea"/>
              </a:rPr>
              <a:t>奖励</a:t>
            </a:r>
            <a:r>
              <a:rPr sz="1200">
                <a:latin typeface="微软雅黑" charset="0"/>
                <a:ea typeface="微软雅黑" charset="0"/>
                <a:cs typeface="微软雅黑" charset="0"/>
                <a:sym typeface="+mn-ea"/>
              </a:rPr>
              <a:t>满足真实推荐系统的需求</a:t>
            </a:r>
            <a:r>
              <a:rPr lang="zh-CN" sz="1200">
                <a:latin typeface="微软雅黑" charset="0"/>
                <a:ea typeface="微软雅黑" charset="0"/>
                <a:cs typeface="微软雅黑" charset="0"/>
                <a:sym typeface="+mn-ea"/>
              </a:rPr>
              <a:t>，同时还</a:t>
            </a:r>
            <a:r>
              <a:rPr sz="1200">
                <a:latin typeface="微软雅黑" charset="0"/>
                <a:ea typeface="微软雅黑" charset="0"/>
                <a:cs typeface="微软雅黑" charset="0"/>
                <a:sym typeface="+mn-ea"/>
              </a:rPr>
              <a:t>进行了大量的离线、线上、消融、参数和稳定性实验，实验结果验证了</a:t>
            </a:r>
            <a:r>
              <a:rPr lang="zh-CN" sz="1200">
                <a:latin typeface="微软雅黑" charset="0"/>
                <a:ea typeface="微软雅黑" charset="0"/>
                <a:cs typeface="微软雅黑" charset="0"/>
                <a:sym typeface="+mn-ea"/>
              </a:rPr>
              <a:t>模型的有效性</a:t>
            </a:r>
            <a:r>
              <a:rPr sz="1200">
                <a:latin typeface="微软雅黑" charset="0"/>
                <a:ea typeface="微软雅黑" charset="0"/>
                <a:cs typeface="微软雅黑" charset="0"/>
                <a:sym typeface="+mn-ea"/>
              </a:rPr>
              <a:t>有效性。</a:t>
            </a:r>
            <a:endParaRPr sz="1200">
              <a:latin typeface="微软雅黑" charset="0"/>
              <a:ea typeface="微软雅黑" charset="0"/>
              <a:cs typeface="微软雅黑" charset="0"/>
              <a:sym typeface="+mn-ea"/>
            </a:endParaRPr>
          </a:p>
        </p:txBody>
      </p:sp>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4" name="矩形 3"/>
          <p:cNvSpPr/>
          <p:nvPr/>
        </p:nvSpPr>
        <p:spPr>
          <a:xfrm>
            <a:off x="467995" y="1540510"/>
            <a:ext cx="4137025" cy="2676525"/>
          </a:xfrm>
          <a:prstGeom prst="rect">
            <a:avLst/>
          </a:prstGeom>
          <a:noFill/>
        </p:spPr>
        <p:txBody>
          <a:bodyPr wrap="square">
            <a:spAutoFit/>
          </a:bodyPr>
          <a:p>
            <a:pPr marL="171450" indent="-171450" algn="just">
              <a:lnSpc>
                <a:spcPct val="150000"/>
              </a:lnSpc>
              <a:buFont typeface="Arial" panose="020B0604020202090204" pitchFamily="34" charset="0"/>
              <a:buChar char="•"/>
            </a:pPr>
            <a:r>
              <a:rPr lang="zh-CN" altLang="en-US" sz="1400" b="1">
                <a:latin typeface="微软雅黑" charset="0"/>
                <a:ea typeface="微软雅黑" charset="0"/>
                <a:cs typeface="微软雅黑" charset="0"/>
                <a:sym typeface="+mn-ea"/>
              </a:rPr>
              <a:t>推荐系统</a:t>
            </a:r>
            <a:r>
              <a:rPr lang="zh-CN" altLang="en-US" sz="1400">
                <a:latin typeface="微软雅黑" charset="0"/>
                <a:ea typeface="微软雅黑" charset="0"/>
                <a:cs typeface="微软雅黑" charset="0"/>
                <a:sym typeface="+mn-ea"/>
              </a:rPr>
              <a:t>（</a:t>
            </a:r>
            <a:r>
              <a:rPr lang="en-US" altLang="zh-CN" sz="1400">
                <a:latin typeface="微软雅黑" charset="0"/>
                <a:ea typeface="微软雅黑" charset="0"/>
                <a:cs typeface="微软雅黑" charset="0"/>
                <a:sym typeface="+mn-ea"/>
              </a:rPr>
              <a:t>Recommendation Systems</a:t>
            </a:r>
            <a:r>
              <a:rPr lang="zh-CN" altLang="en-US" sz="1400">
                <a:latin typeface="微软雅黑" charset="0"/>
                <a:ea typeface="微软雅黑" charset="0"/>
                <a:cs typeface="微软雅黑" charset="0"/>
                <a:sym typeface="+mn-ea"/>
              </a:rPr>
              <a:t>）：根据用户的需求和特性并从海量的数据中挖掘出用户潜在感兴趣的项目（</a:t>
            </a:r>
            <a:r>
              <a:rPr lang="en-US" altLang="zh-CN" sz="1400">
                <a:latin typeface="微软雅黑" charset="0"/>
                <a:ea typeface="微软雅黑" charset="0"/>
                <a:cs typeface="微软雅黑" charset="0"/>
                <a:sym typeface="+mn-ea"/>
              </a:rPr>
              <a:t>item</a:t>
            </a:r>
            <a:r>
              <a:rPr lang="zh-CN" altLang="en-US" sz="1400">
                <a:latin typeface="微软雅黑" charset="0"/>
                <a:ea typeface="微软雅黑" charset="0"/>
                <a:cs typeface="微软雅黑" charset="0"/>
                <a:sym typeface="+mn-ea"/>
              </a:rPr>
              <a:t>）。</a:t>
            </a:r>
            <a:endParaRPr lang="zh-CN" altLang="en-US" sz="14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endParaRPr lang="zh-CN" altLang="en-US" sz="1400" b="1">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400" b="1">
                <a:latin typeface="微软雅黑" charset="0"/>
                <a:ea typeface="微软雅黑" charset="0"/>
                <a:cs typeface="微软雅黑" charset="0"/>
                <a:sym typeface="+mn-ea"/>
              </a:rPr>
              <a:t>综合推荐系统</a:t>
            </a:r>
            <a:r>
              <a:rPr lang="zh-CN" altLang="en-US" sz="1400">
                <a:latin typeface="微软雅黑" charset="0"/>
                <a:ea typeface="微软雅黑" charset="0"/>
                <a:cs typeface="微软雅黑" charset="0"/>
                <a:sym typeface="+mn-ea"/>
              </a:rPr>
              <a:t>（Integrated Recommendation </a:t>
            </a:r>
            <a:r>
              <a:rPr lang="en-US" altLang="zh-CN" sz="1400">
                <a:latin typeface="微软雅黑" charset="0"/>
                <a:ea typeface="微软雅黑" charset="0"/>
                <a:cs typeface="微软雅黑" charset="0"/>
                <a:sym typeface="+mn-ea"/>
              </a:rPr>
              <a:t>S</a:t>
            </a:r>
            <a:r>
              <a:rPr lang="zh-CN" altLang="en-US" sz="1400">
                <a:latin typeface="微软雅黑" charset="0"/>
                <a:ea typeface="微软雅黑" charset="0"/>
                <a:cs typeface="微软雅黑" charset="0"/>
                <a:sym typeface="+mn-ea"/>
              </a:rPr>
              <a:t>ystems）：在单一推荐系统中同时推荐不同来源（或不同渠道）的异构系统，比如在单一系统中推荐长视频、短视频、文章、新闻等。</a:t>
            </a:r>
            <a:endParaRPr lang="zh-CN" altLang="en-US" sz="1400" dirty="0">
              <a:solidFill>
                <a:sysClr val="windowText" lastClr="000000"/>
              </a:solidFill>
              <a:latin typeface="微软雅黑" charset="0"/>
              <a:ea typeface="微软雅黑" charset="0"/>
              <a:cs typeface="微软雅黑" charset="0"/>
              <a:sym typeface="+mn-ea"/>
            </a:endParaRPr>
          </a:p>
        </p:txBody>
      </p:sp>
      <p:pic>
        <p:nvPicPr>
          <p:cNvPr id="3" name="图片 2"/>
          <p:cNvPicPr>
            <a:picLocks noChangeAspect="1"/>
          </p:cNvPicPr>
          <p:nvPr/>
        </p:nvPicPr>
        <p:blipFill>
          <a:blip r:embed="rId2"/>
          <a:stretch>
            <a:fillRect/>
          </a:stretch>
        </p:blipFill>
        <p:spPr>
          <a:xfrm>
            <a:off x="4787900" y="1203960"/>
            <a:ext cx="3930015" cy="3349625"/>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40255" y="483870"/>
            <a:ext cx="5063490" cy="2522220"/>
          </a:xfrm>
          <a:prstGeom prst="rect">
            <a:avLst/>
          </a:prstGeom>
        </p:spPr>
      </p:pic>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13" name="矩形 12"/>
          <p:cNvSpPr/>
          <p:nvPr/>
        </p:nvSpPr>
        <p:spPr>
          <a:xfrm>
            <a:off x="299085" y="2931795"/>
            <a:ext cx="8562340" cy="1845310"/>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问题与</a:t>
            </a:r>
            <a:r>
              <a:rPr lang="zh-CN" sz="1600" b="1">
                <a:latin typeface="微软雅黑" charset="0"/>
                <a:ea typeface="微软雅黑" charset="0"/>
                <a:cs typeface="微软雅黑" charset="0"/>
                <a:sym typeface="+mn-ea"/>
              </a:rPr>
              <a:t>挑战：</a:t>
            </a:r>
            <a:endParaRPr lang="zh-CN" sz="1600" b="1">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1</a:t>
            </a:r>
            <a:r>
              <a:rPr lang="zh-CN" sz="1200">
                <a:latin typeface="微软雅黑" charset="0"/>
                <a:ea typeface="微软雅黑" charset="0"/>
                <a:cs typeface="微软雅黑" charset="0"/>
                <a:sym typeface="+mn-ea"/>
              </a:rPr>
              <a:t>）多个</a:t>
            </a:r>
            <a:r>
              <a:rPr lang="en-US" altLang="zh-CN" sz="1200">
                <a:latin typeface="微软雅黑" charset="0"/>
                <a:ea typeface="微软雅黑" charset="0"/>
                <a:cs typeface="微软雅黑" charset="0"/>
                <a:sym typeface="+mn-ea"/>
              </a:rPr>
              <a:t>channel</a:t>
            </a:r>
            <a:r>
              <a:rPr lang="zh-CN" altLang="en-US" sz="1200">
                <a:latin typeface="微软雅黑" charset="0"/>
                <a:ea typeface="微软雅黑" charset="0"/>
                <a:cs typeface="微软雅黑" charset="0"/>
                <a:sym typeface="+mn-ea"/>
              </a:rPr>
              <a:t>的</a:t>
            </a:r>
            <a:r>
              <a:rPr lang="en-US" altLang="zh-CN" sz="1200">
                <a:latin typeface="微软雅黑" charset="0"/>
                <a:ea typeface="微软雅黑" charset="0"/>
                <a:cs typeface="微软雅黑" charset="0"/>
                <a:sym typeface="+mn-ea"/>
              </a:rPr>
              <a:t>item</a:t>
            </a:r>
            <a:r>
              <a:rPr lang="zh-CN" altLang="en-US" sz="1200">
                <a:latin typeface="微软雅黑" charset="0"/>
                <a:ea typeface="微软雅黑" charset="0"/>
                <a:cs typeface="微软雅黑" charset="0"/>
                <a:sym typeface="+mn-ea"/>
              </a:rPr>
              <a:t>，具有不同的特征和排名策略。为了联合排名，很难比较不同</a:t>
            </a:r>
            <a:r>
              <a:rPr lang="en-US" altLang="zh-CN" sz="1200">
                <a:latin typeface="微软雅黑" charset="0"/>
                <a:ea typeface="微软雅黑" charset="0"/>
                <a:cs typeface="微软雅黑" charset="0"/>
                <a:sym typeface="+mn-ea"/>
              </a:rPr>
              <a:t>channel</a:t>
            </a:r>
            <a:r>
              <a:rPr lang="zh-CN" altLang="en-US" sz="1200">
                <a:latin typeface="微软雅黑" charset="0"/>
                <a:ea typeface="微软雅黑" charset="0"/>
                <a:cs typeface="微软雅黑" charset="0"/>
                <a:sym typeface="+mn-ea"/>
              </a:rPr>
              <a:t>中</a:t>
            </a:r>
            <a:r>
              <a:rPr lang="en-US" altLang="zh-CN" sz="1200">
                <a:latin typeface="微软雅黑" charset="0"/>
                <a:ea typeface="微软雅黑" charset="0"/>
                <a:cs typeface="微软雅黑" charset="0"/>
                <a:sym typeface="+mn-ea"/>
              </a:rPr>
              <a:t>item</a:t>
            </a:r>
            <a:r>
              <a:rPr lang="zh-CN" altLang="en-US" sz="1200">
                <a:latin typeface="微软雅黑" charset="0"/>
                <a:ea typeface="微软雅黑" charset="0"/>
                <a:cs typeface="微软雅黑" charset="0"/>
                <a:sym typeface="+mn-ea"/>
              </a:rPr>
              <a:t>的优先级关系。</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2</a:t>
            </a:r>
            <a:r>
              <a:rPr lang="zh-CN" sz="1200">
                <a:latin typeface="微软雅黑" charset="0"/>
                <a:ea typeface="微软雅黑" charset="0"/>
                <a:cs typeface="微软雅黑" charset="0"/>
                <a:sym typeface="+mn-ea"/>
              </a:rPr>
              <a:t>）用户在</a:t>
            </a:r>
            <a:r>
              <a:rPr lang="en-US" altLang="zh-CN" sz="1200">
                <a:latin typeface="微软雅黑" charset="0"/>
                <a:ea typeface="微软雅黑" charset="0"/>
                <a:cs typeface="微软雅黑" charset="0"/>
                <a:sym typeface="+mn-ea"/>
              </a:rPr>
              <a:t>item</a:t>
            </a:r>
            <a:r>
              <a:rPr lang="zh-CN" altLang="en-US" sz="1200">
                <a:latin typeface="微软雅黑" charset="0"/>
                <a:ea typeface="微软雅黑" charset="0"/>
                <a:cs typeface="微软雅黑" charset="0"/>
                <a:sym typeface="+mn-ea"/>
              </a:rPr>
              <a:t>和</a:t>
            </a:r>
            <a:r>
              <a:rPr lang="en-US" altLang="zh-CN" sz="1200">
                <a:latin typeface="微软雅黑" charset="0"/>
                <a:ea typeface="微软雅黑" charset="0"/>
                <a:cs typeface="微软雅黑" charset="0"/>
                <a:sym typeface="+mn-ea"/>
              </a:rPr>
              <a:t>channel</a:t>
            </a:r>
            <a:r>
              <a:rPr lang="zh-CN" altLang="en-US" sz="1200">
                <a:latin typeface="微软雅黑" charset="0"/>
                <a:ea typeface="微软雅黑" charset="0"/>
                <a:cs typeface="微软雅黑" charset="0"/>
                <a:sym typeface="+mn-ea"/>
              </a:rPr>
              <a:t>级别上，都有个性化的偏好（视频</a:t>
            </a:r>
            <a:r>
              <a:rPr lang="zh-CN" altLang="en-US" sz="1200">
                <a:latin typeface="微软雅黑" charset="0"/>
                <a:ea typeface="微软雅黑" charset="0"/>
                <a:cs typeface="微软雅黑" charset="0"/>
                <a:sym typeface="+mn-ea"/>
              </a:rPr>
              <a:t>类）。</a:t>
            </a:r>
            <a:endParaRPr lang="zh-CN" altLang="en-US"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altLang="en-US"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3</a:t>
            </a:r>
            <a:r>
              <a:rPr lang="zh-CN" altLang="en-US" sz="1200">
                <a:latin typeface="微软雅黑" charset="0"/>
                <a:ea typeface="微软雅黑" charset="0"/>
                <a:cs typeface="微软雅黑" charset="0"/>
                <a:sym typeface="+mn-ea"/>
              </a:rPr>
              <a:t>）真实世界中，综合推荐系统高度重视在线模型的稳定性。一个小小的干扰（数据或模型的更新），可能会对整体的性能产生严重影响。</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4</a:t>
            </a:r>
            <a:r>
              <a:rPr lang="zh-CN" sz="1200">
                <a:latin typeface="微软雅黑" charset="0"/>
                <a:ea typeface="微软雅黑" charset="0"/>
                <a:cs typeface="微软雅黑" charset="0"/>
                <a:sym typeface="+mn-ea"/>
              </a:rPr>
              <a:t>）目前很多方案是基于规则和基于</a:t>
            </a:r>
            <a:r>
              <a:rPr lang="en-US" altLang="zh-CN" sz="1200">
                <a:latin typeface="微软雅黑" charset="0"/>
                <a:ea typeface="微软雅黑" charset="0"/>
                <a:cs typeface="微软雅黑" charset="0"/>
                <a:sym typeface="+mn-ea"/>
              </a:rPr>
              <a:t>CTR</a:t>
            </a:r>
            <a:r>
              <a:rPr lang="zh-CN" altLang="en-US" sz="1200">
                <a:latin typeface="微软雅黑" charset="0"/>
                <a:ea typeface="微软雅黑" charset="0"/>
                <a:cs typeface="微软雅黑" charset="0"/>
                <a:sym typeface="+mn-ea"/>
              </a:rPr>
              <a:t>的策略进行联合排序，但偏差较大。</a:t>
            </a:r>
            <a:endParaRPr lang="zh-CN" altLang="en-US" sz="1200">
              <a:latin typeface="微软雅黑" charset="0"/>
              <a:ea typeface="微软雅黑" charset="0"/>
              <a:cs typeface="微软雅黑" charset="0"/>
              <a:sym typeface="+mn-ea"/>
            </a:endParaRPr>
          </a:p>
        </p:txBody>
      </p:sp>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13" name="矩形 12"/>
          <p:cNvSpPr/>
          <p:nvPr/>
        </p:nvSpPr>
        <p:spPr>
          <a:xfrm>
            <a:off x="323850" y="956945"/>
            <a:ext cx="8342630" cy="3507740"/>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插曲——广告付费方式</a:t>
            </a:r>
            <a:r>
              <a:rPr lang="zh-CN" sz="1600" b="1">
                <a:latin typeface="微软雅黑" charset="0"/>
                <a:ea typeface="微软雅黑" charset="0"/>
                <a:cs typeface="微软雅黑" charset="0"/>
                <a:sym typeface="+mn-ea"/>
              </a:rPr>
              <a:t>介绍：</a:t>
            </a:r>
            <a:endParaRPr lang="zh-CN" sz="1600" b="1">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1</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CPC（Cost Per Click）</a:t>
            </a:r>
            <a:r>
              <a:rPr lang="zh-CN" sz="1200">
                <a:latin typeface="微软雅黑" charset="0"/>
                <a:ea typeface="微软雅黑" charset="0"/>
                <a:cs typeface="微软雅黑" charset="0"/>
                <a:sym typeface="+mn-ea"/>
              </a:rPr>
              <a:t>：</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按点击付费，一般广告词采用此类付费方式，百度联盟的百度竞价广告以及淘宝的直通车广告均采用</a:t>
            </a:r>
            <a:r>
              <a:rPr lang="zh-CN" sz="1200">
                <a:latin typeface="微软雅黑" charset="0"/>
                <a:ea typeface="微软雅黑" charset="0"/>
                <a:cs typeface="微软雅黑" charset="0"/>
                <a:sym typeface="+mn-ea"/>
              </a:rPr>
              <a:t>此类方式。</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2</a:t>
            </a:r>
            <a:r>
              <a:rPr lang="zh-CN" sz="1200">
                <a:latin typeface="微软雅黑" charset="0"/>
                <a:ea typeface="微软雅黑" charset="0"/>
                <a:cs typeface="微软雅黑" charset="0"/>
                <a:sym typeface="+mn-ea"/>
              </a:rPr>
              <a:t>）CPM（Cost Per Mille / Cost Per ThousandImpression）：</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按展示付费，只要展示了广告主的广告内容，广告主就为此付费。</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3</a:t>
            </a:r>
            <a:r>
              <a:rPr lang="zh-CN" sz="1200">
                <a:latin typeface="微软雅黑" charset="0"/>
                <a:ea typeface="微软雅黑" charset="0"/>
                <a:cs typeface="微软雅黑" charset="0"/>
                <a:sym typeface="+mn-ea"/>
              </a:rPr>
              <a:t>）CPT（Cost Per Time）：</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按时长付费，CPT是一种以时间来计费的广告，国内很多的网站都是按照“一个月多少钱”这种固定收费模式来收费的，这种广告形式很粗糙，无法保障客户的利益。但是CPT的确是一种很省心的广告，能给你的网站、博客带来稳定的收入。阿里妈妈的按周计费广告和门户网站的包月广告都属于这种CPT广告。</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4</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CPA（Cost Per Action）</a:t>
            </a:r>
            <a:r>
              <a:rPr lang="en-US" sz="1200">
                <a:latin typeface="微软雅黑" charset="0"/>
                <a:ea typeface="微软雅黑" charset="0"/>
                <a:cs typeface="微软雅黑" charset="0"/>
                <a:sym typeface="+mn-ea"/>
              </a:rPr>
              <a:t>/CPE</a:t>
            </a:r>
            <a:r>
              <a:rPr lang="zh-CN" altLang="en-US" sz="1200">
                <a:latin typeface="微软雅黑" charset="0"/>
                <a:ea typeface="微软雅黑" charset="0"/>
                <a:cs typeface="微软雅黑" charset="0"/>
                <a:sym typeface="+mn-ea"/>
              </a:rPr>
              <a:t>（Click per Engagement）</a:t>
            </a:r>
            <a:r>
              <a:rPr lang="zh-CN" sz="1200">
                <a:latin typeface="微软雅黑" charset="0"/>
                <a:ea typeface="微软雅黑" charset="0"/>
                <a:cs typeface="微软雅黑" charset="0"/>
                <a:sym typeface="+mn-ea"/>
              </a:rPr>
              <a:t>：</a:t>
            </a:r>
            <a:endParaRPr lang="zh-CN" sz="1200">
              <a:latin typeface="微软雅黑" charset="0"/>
              <a:ea typeface="微软雅黑" charset="0"/>
              <a:cs typeface="微软雅黑" charset="0"/>
              <a:sym typeface="+mn-ea"/>
            </a:endParaRPr>
          </a:p>
          <a:p>
            <a:pPr indent="0" algn="just">
              <a:lnSpc>
                <a:spcPct val="150000"/>
              </a:lnSpc>
              <a:buFont typeface="Arial" panose="020B0604020202090204" pitchFamily="34" charset="0"/>
              <a:buNone/>
            </a:pPr>
            <a:r>
              <a:rPr lang="zh-CN" sz="1200">
                <a:latin typeface="微软雅黑" charset="0"/>
                <a:ea typeface="微软雅黑" charset="0"/>
                <a:cs typeface="微软雅黑" charset="0"/>
                <a:sym typeface="+mn-ea"/>
              </a:rPr>
              <a:t>按行为</a:t>
            </a:r>
            <a:r>
              <a:rPr lang="zh-CN" altLang="en-US" sz="1200">
                <a:latin typeface="微软雅黑" charset="0"/>
                <a:ea typeface="微软雅黑" charset="0"/>
                <a:cs typeface="微软雅黑" charset="0"/>
                <a:sym typeface="+mn-ea"/>
              </a:rPr>
              <a:t>参与</a:t>
            </a:r>
            <a:r>
              <a:rPr lang="zh-CN" sz="1200">
                <a:latin typeface="微软雅黑" charset="0"/>
                <a:ea typeface="微软雅黑" charset="0"/>
                <a:cs typeface="微软雅黑" charset="0"/>
                <a:sym typeface="+mn-ea"/>
              </a:rPr>
              <a:t>付费，按回应的有效问卷或定单来计费，而不限广告投放量。CPA的计价方式对于</a:t>
            </a:r>
            <a:r>
              <a:rPr lang="zh-CN" sz="1200">
                <a:latin typeface="微软雅黑" charset="0"/>
                <a:ea typeface="微软雅黑" charset="0"/>
                <a:cs typeface="微软雅黑" charset="0"/>
                <a:sym typeface="+mn-ea"/>
              </a:rPr>
              <a:t>自媒体而言有一定的风险，但若广告投放成功，其收益也比CPM的计价方式要大得多。</a:t>
            </a:r>
            <a:endParaRPr lang="zh-CN" altLang="en-US" sz="1200">
              <a:latin typeface="微软雅黑" charset="0"/>
              <a:ea typeface="微软雅黑" charset="0"/>
              <a:cs typeface="微软雅黑" charset="0"/>
              <a:sym typeface="+mn-ea"/>
            </a:endParaRPr>
          </a:p>
        </p:txBody>
      </p:sp>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pic>
        <p:nvPicPr>
          <p:cNvPr id="4" name="图片 1"/>
          <p:cNvPicPr>
            <a:picLocks noChangeAspect="1"/>
          </p:cNvPicPr>
          <p:nvPr/>
        </p:nvPicPr>
        <p:blipFill>
          <a:blip r:embed="rId2"/>
          <a:stretch>
            <a:fillRect/>
          </a:stretch>
        </p:blipFill>
        <p:spPr>
          <a:xfrm>
            <a:off x="4644390" y="2977515"/>
            <a:ext cx="3719830" cy="1867535"/>
          </a:xfrm>
          <a:prstGeom prst="rect">
            <a:avLst/>
          </a:prstGeom>
        </p:spPr>
      </p:pic>
      <p:sp>
        <p:nvSpPr>
          <p:cNvPr id="6" name="矩形 5"/>
          <p:cNvSpPr/>
          <p:nvPr/>
        </p:nvSpPr>
        <p:spPr>
          <a:xfrm>
            <a:off x="210820" y="1275080"/>
            <a:ext cx="4261485" cy="2768600"/>
          </a:xfrm>
          <a:prstGeom prst="rect">
            <a:avLst/>
          </a:prstGeom>
          <a:noFill/>
        </p:spPr>
        <p:txBody>
          <a:bodyPr wrap="square">
            <a:spAutoFit/>
          </a:bodyPr>
          <a:p>
            <a:pPr algn="l" fontAlgn="auto">
              <a:lnSpc>
                <a:spcPct val="150000"/>
              </a:lnSpc>
            </a:pPr>
            <a:r>
              <a:rPr lang="en-US" altLang="zh-CN" sz="1600" b="1">
                <a:latin typeface="微软雅黑" charset="0"/>
                <a:ea typeface="微软雅黑" charset="0"/>
                <a:cs typeface="微软雅黑" charset="0"/>
                <a:sym typeface="+mn-ea"/>
              </a:rPr>
              <a:t>    </a:t>
            </a:r>
            <a:r>
              <a:rPr lang="zh-CN" altLang="en-US" sz="1600" b="1">
                <a:latin typeface="微软雅黑" charset="0"/>
                <a:ea typeface="微软雅黑" charset="0"/>
                <a:cs typeface="微软雅黑" charset="0"/>
                <a:sym typeface="+mn-ea"/>
              </a:rPr>
              <a:t>方法：分层强化学习</a:t>
            </a:r>
            <a:endParaRPr lang="zh-CN" altLang="en-US" sz="1600" b="1">
              <a:latin typeface="微软雅黑" charset="0"/>
              <a:ea typeface="微软雅黑" charset="0"/>
              <a:cs typeface="微软雅黑" charset="0"/>
              <a:sym typeface="+mn-ea"/>
            </a:endParaRPr>
          </a:p>
          <a:p>
            <a:pPr algn="l" fontAlgn="auto">
              <a:lnSpc>
                <a:spcPct val="150000"/>
              </a:lnSpc>
            </a:pPr>
            <a:endParaRPr lang="zh-CN" altLang="en-US" sz="1600" b="1">
              <a:latin typeface="微软雅黑" charset="0"/>
              <a:ea typeface="微软雅黑" charset="0"/>
              <a:cs typeface="微软雅黑" charset="0"/>
            </a:endParaRPr>
          </a:p>
          <a:p>
            <a:pPr marL="285750" indent="-285750" algn="just" fontAlgn="auto">
              <a:lnSpc>
                <a:spcPct val="150000"/>
              </a:lnSpc>
              <a:buFont typeface="Arial" panose="020B0604020202090204" pitchFamily="34" charset="0"/>
              <a:buChar char="•"/>
            </a:pPr>
            <a:r>
              <a:rPr lang="zh-CN" altLang="en-US" sz="1400">
                <a:latin typeface="微软雅黑" charset="0"/>
                <a:ea typeface="微软雅黑" charset="0"/>
                <a:cs typeface="微软雅黑" charset="0"/>
                <a:sym typeface="+mn-ea"/>
              </a:rPr>
              <a:t>low-level（</a:t>
            </a:r>
            <a:r>
              <a:rPr lang="en-US" altLang="zh-CN" sz="1400">
                <a:latin typeface="微软雅黑" charset="0"/>
                <a:ea typeface="微软雅黑" charset="0"/>
                <a:cs typeface="微软雅黑" charset="0"/>
                <a:sym typeface="+mn-ea"/>
              </a:rPr>
              <a:t>LRA</a:t>
            </a:r>
            <a:r>
              <a:rPr lang="zh-CN" altLang="en-US" sz="1400">
                <a:latin typeface="微软雅黑" charset="0"/>
                <a:ea typeface="微软雅黑" charset="0"/>
                <a:cs typeface="微软雅黑" charset="0"/>
                <a:sym typeface="+mn-ea"/>
              </a:rPr>
              <a:t>）智能体是一个频道选择器，负责在list-wise推荐中生成一个频道序列。</a:t>
            </a:r>
            <a:endParaRPr lang="zh-CN" altLang="en-US" sz="1400">
              <a:latin typeface="微软雅黑" charset="0"/>
              <a:ea typeface="微软雅黑" charset="0"/>
              <a:cs typeface="微软雅黑" charset="0"/>
              <a:sym typeface="+mn-ea"/>
            </a:endParaRPr>
          </a:p>
          <a:p>
            <a:pPr indent="0" algn="just" fontAlgn="auto">
              <a:lnSpc>
                <a:spcPct val="150000"/>
              </a:lnSpc>
              <a:buFont typeface="Arial" panose="020B0604020202090204" pitchFamily="34" charset="0"/>
              <a:buNone/>
            </a:pPr>
            <a:endParaRPr lang="zh-CN" altLang="en-US" sz="1400">
              <a:latin typeface="微软雅黑" charset="0"/>
              <a:ea typeface="微软雅黑" charset="0"/>
              <a:cs typeface="微软雅黑" charset="0"/>
              <a:sym typeface="+mn-ea"/>
            </a:endParaRPr>
          </a:p>
          <a:p>
            <a:pPr marL="285750" indent="-285750" algn="just" fontAlgn="auto">
              <a:lnSpc>
                <a:spcPct val="150000"/>
              </a:lnSpc>
              <a:buFont typeface="Arial" panose="020B0604020202090204" pitchFamily="34" charset="0"/>
              <a:buChar char="•"/>
            </a:pPr>
            <a:r>
              <a:rPr lang="zh-CN" altLang="en-US" sz="1400">
                <a:latin typeface="微软雅黑" charset="0"/>
                <a:ea typeface="微软雅黑" charset="0"/>
                <a:cs typeface="微软雅黑" charset="0"/>
                <a:sym typeface="+mn-ea"/>
              </a:rPr>
              <a:t>high-level（</a:t>
            </a:r>
            <a:r>
              <a:rPr lang="en-US" altLang="zh-CN" sz="1400">
                <a:latin typeface="微软雅黑" charset="0"/>
                <a:ea typeface="微软雅黑" charset="0"/>
                <a:cs typeface="微软雅黑" charset="0"/>
                <a:sym typeface="+mn-ea"/>
              </a:rPr>
              <a:t>HRA</a:t>
            </a:r>
            <a:r>
              <a:rPr lang="zh-CN" altLang="en-US" sz="1400">
                <a:latin typeface="微软雅黑" charset="0"/>
                <a:ea typeface="微软雅黑" charset="0"/>
                <a:cs typeface="微软雅黑" charset="0"/>
                <a:sym typeface="+mn-ea"/>
              </a:rPr>
              <a:t>）是一个</a:t>
            </a:r>
            <a:r>
              <a:rPr lang="en-US" altLang="zh-CN" sz="1400">
                <a:latin typeface="微软雅黑" charset="0"/>
                <a:ea typeface="微软雅黑" charset="0"/>
                <a:cs typeface="微软雅黑" charset="0"/>
                <a:sym typeface="+mn-ea"/>
              </a:rPr>
              <a:t>item</a:t>
            </a:r>
            <a:r>
              <a:rPr lang="zh-CN" altLang="en-US" sz="1400">
                <a:latin typeface="微软雅黑" charset="0"/>
                <a:ea typeface="微软雅黑" charset="0"/>
                <a:cs typeface="微软雅黑" charset="0"/>
                <a:sym typeface="+mn-ea"/>
              </a:rPr>
              <a:t>推荐器，负责在频道选择器生成的频道序列的限制下推荐具体的item; </a:t>
            </a:r>
            <a:endParaRPr lang="zh-CN" altLang="en-US" sz="1400">
              <a:latin typeface="微软雅黑" charset="0"/>
              <a:ea typeface="微软雅黑" charset="0"/>
              <a:cs typeface="微软雅黑" charset="0"/>
              <a:sym typeface="+mn-ea"/>
            </a:endParaRPr>
          </a:p>
        </p:txBody>
      </p:sp>
      <p:pic>
        <p:nvPicPr>
          <p:cNvPr id="8" name="图片 7"/>
          <p:cNvPicPr>
            <a:picLocks noChangeAspect="1"/>
          </p:cNvPicPr>
          <p:nvPr/>
        </p:nvPicPr>
        <p:blipFill>
          <a:blip r:embed="rId3"/>
          <a:stretch>
            <a:fillRect/>
          </a:stretch>
        </p:blipFill>
        <p:spPr>
          <a:xfrm>
            <a:off x="4644390" y="953135"/>
            <a:ext cx="3706495" cy="1846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pic>
        <p:nvPicPr>
          <p:cNvPr id="4" name="图片 1"/>
          <p:cNvPicPr>
            <a:picLocks noChangeAspect="1"/>
          </p:cNvPicPr>
          <p:nvPr/>
        </p:nvPicPr>
        <p:blipFill>
          <a:blip r:embed="rId2"/>
          <a:stretch>
            <a:fillRect/>
          </a:stretch>
        </p:blipFill>
        <p:spPr>
          <a:xfrm>
            <a:off x="4644390" y="2977515"/>
            <a:ext cx="3719830" cy="1867535"/>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210820" y="1152525"/>
                <a:ext cx="4383405" cy="3692525"/>
              </a:xfrm>
              <a:prstGeom prst="rect">
                <a:avLst/>
              </a:prstGeom>
              <a:noFill/>
            </p:spPr>
            <p:txBody>
              <a:bodyPr wrap="square">
                <a:spAutoFit/>
              </a:bodyPr>
              <a:p>
                <a:pPr algn="l" fontAlgn="auto">
                  <a:lnSpc>
                    <a:spcPct val="150000"/>
                  </a:lnSpc>
                </a:pPr>
                <a:r>
                  <a:rPr lang="zh-CN" altLang="en-US" sz="1600" b="1">
                    <a:latin typeface="微软雅黑" charset="0"/>
                    <a:ea typeface="微软雅黑" charset="0"/>
                    <a:cs typeface="微软雅黑" charset="0"/>
                    <a:sym typeface="+mn-ea"/>
                  </a:rPr>
                  <a:t>强化学习建模：</a:t>
                </a:r>
                <a:endParaRPr lang="en-US" altLang="zh-CN" sz="1600" b="1">
                  <a:latin typeface="微软雅黑" charset="0"/>
                  <a:ea typeface="微软雅黑" charset="0"/>
                  <a:cs typeface="微软雅黑" charset="0"/>
                  <a:sym typeface="+mn-ea"/>
                </a:endParaRPr>
              </a:p>
              <a:p>
                <a:pPr algn="l" fontAlgn="auto">
                  <a:lnSpc>
                    <a:spcPct val="150000"/>
                  </a:lnSpc>
                </a:pPr>
                <a:r>
                  <a:rPr lang="en-US" altLang="zh-CN" sz="1600" b="1">
                    <a:latin typeface="微软雅黑" charset="0"/>
                    <a:ea typeface="微软雅黑" charset="0"/>
                    <a:cs typeface="微软雅黑" charset="0"/>
                    <a:sym typeface="+mn-ea"/>
                  </a:rPr>
                  <a:t>LRA</a:t>
                </a:r>
                <a:r>
                  <a:rPr lang="zh-CN" altLang="en-US" sz="1600" b="1">
                    <a:latin typeface="微软雅黑" charset="0"/>
                    <a:ea typeface="微软雅黑" charset="0"/>
                    <a:cs typeface="微软雅黑" charset="0"/>
                    <a:sym typeface="+mn-ea"/>
                  </a:rPr>
                  <a:t>智能体：</a:t>
                </a:r>
                <a:endParaRPr lang="zh-CN" altLang="en-US" sz="1600" b="1">
                  <a:latin typeface="微软雅黑" charset="0"/>
                  <a:ea typeface="微软雅黑" charset="0"/>
                  <a:cs typeface="微软雅黑" charset="0"/>
                  <a:sym typeface="+mn-ea"/>
                </a:endParaRPr>
              </a:p>
              <a:p>
                <a:pPr algn="l" fontAlgn="auto">
                  <a:lnSpc>
                    <a:spcPct val="150000"/>
                  </a:lnSpc>
                </a:pPr>
                <a:r>
                  <a:rPr lang="en-US" altLang="zh-CN" sz="1200" b="1">
                    <a:solidFill>
                      <a:srgbClr val="FF0000"/>
                    </a:solidFill>
                    <a:latin typeface="微软雅黑" charset="0"/>
                    <a:ea typeface="微软雅黑" charset="0"/>
                    <a:cs typeface="微软雅黑" charset="0"/>
                    <a:sym typeface="+mn-ea"/>
                  </a:rPr>
                  <a:t> </a:t>
                </a:r>
                <a:r>
                  <a:rPr lang="zh-CN" altLang="en-US" sz="1200" b="1">
                    <a:solidFill>
                      <a:srgbClr val="FF0000"/>
                    </a:solidFill>
                    <a:latin typeface="微软雅黑" charset="0"/>
                    <a:ea typeface="微软雅黑" charset="0"/>
                    <a:cs typeface="微软雅黑" charset="0"/>
                    <a:sym typeface="+mn-ea"/>
                  </a:rPr>
                  <a:t>状态</a:t>
                </a:r>
                <a14:m>
                  <m:oMath xmlns:m="http://schemas.openxmlformats.org/officeDocument/2006/math">
                    <m:r>
                      <a:rPr lang="en-US" altLang="zh-CN" sz="1200" b="1" i="1">
                        <a:solidFill>
                          <a:srgbClr val="FF0000"/>
                        </a:solidFill>
                        <a:latin typeface="DejaVu Math TeX Gyre" panose="02000503000000000000" charset="0"/>
                        <a:ea typeface="微软雅黑" charset="0"/>
                        <a:cs typeface="DejaVu Math TeX Gyre" panose="02000503000000000000" charset="0"/>
                        <a:sym typeface="+mn-ea"/>
                      </a:rPr>
                      <m:t>𝑺</m:t>
                    </m:r>
                  </m:oMath>
                </a14:m>
                <a:r>
                  <a:rPr lang="zh-CN" altLang="en-US" sz="1200" b="1">
                    <a:solidFill>
                      <a:srgbClr val="FF0000"/>
                    </a:solidFill>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包含用户属性、历史行为、推荐的上下文、最近的频道或者</a:t>
                </a:r>
                <a:r>
                  <a:rPr lang="en-US" altLang="zh-CN" sz="1200">
                    <a:latin typeface="微软雅黑" charset="0"/>
                    <a:ea typeface="微软雅黑" charset="0"/>
                    <a:cs typeface="微软雅黑" charset="0"/>
                    <a:sym typeface="+mn-ea"/>
                  </a:rPr>
                  <a:t>item</a:t>
                </a:r>
                <a:r>
                  <a:rPr lang="zh-CN" altLang="en-US" sz="1200">
                    <a:latin typeface="微软雅黑" charset="0"/>
                    <a:ea typeface="微软雅黑" charset="0"/>
                    <a:cs typeface="微软雅黑" charset="0"/>
                    <a:sym typeface="+mn-ea"/>
                  </a:rPr>
                  <a:t>；</a:t>
                </a:r>
                <a:endParaRPr lang="zh-CN" altLang="en-US" sz="1200">
                  <a:latin typeface="微软雅黑" charset="0"/>
                  <a:ea typeface="微软雅黑" charset="0"/>
                  <a:cs typeface="微软雅黑" charset="0"/>
                  <a:sym typeface="+mn-ea"/>
                </a:endParaRPr>
              </a:p>
              <a:p>
                <a:pPr algn="l" fontAlgn="auto">
                  <a:lnSpc>
                    <a:spcPct val="150000"/>
                  </a:lnSpc>
                </a:pPr>
                <a:r>
                  <a:rPr lang="en-US" altLang="zh-CN" sz="1200" b="1">
                    <a:solidFill>
                      <a:srgbClr val="FF0000"/>
                    </a:solidFill>
                    <a:latin typeface="微软雅黑" charset="0"/>
                    <a:ea typeface="微软雅黑" charset="0"/>
                    <a:cs typeface="微软雅黑" charset="0"/>
                    <a:sym typeface="+mn-ea"/>
                  </a:rPr>
                  <a:t> </a:t>
                </a:r>
                <a:r>
                  <a:rPr lang="zh-CN" altLang="en-US" sz="1200" b="1">
                    <a:solidFill>
                      <a:srgbClr val="FF0000"/>
                    </a:solidFill>
                    <a:latin typeface="微软雅黑" charset="0"/>
                    <a:ea typeface="微软雅黑" charset="0"/>
                    <a:cs typeface="微软雅黑" charset="0"/>
                    <a:sym typeface="+mn-ea"/>
                  </a:rPr>
                  <a:t>动作</a:t>
                </a:r>
                <a14:m>
                  <m:oMath xmlns:m="http://schemas.openxmlformats.org/officeDocument/2006/math">
                    <m:r>
                      <a:rPr lang="en-US" altLang="zh-CN" sz="1200" b="1" i="1">
                        <a:solidFill>
                          <a:srgbClr val="FF0000"/>
                        </a:solidFill>
                        <a:latin typeface="DejaVu Math TeX Gyre" panose="02000503000000000000" charset="0"/>
                        <a:ea typeface="微软雅黑" charset="0"/>
                        <a:cs typeface="DejaVu Math TeX Gyre" panose="02000503000000000000" charset="0"/>
                        <a:sym typeface="+mn-ea"/>
                      </a:rPr>
                      <m:t>𝑨</m:t>
                    </m:r>
                  </m:oMath>
                </a14:m>
                <a:r>
                  <a:rPr lang="zh-CN" altLang="en-US" sz="1200" b="1">
                    <a:solidFill>
                      <a:srgbClr val="FF0000"/>
                    </a:solidFill>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产生一个</a:t>
                </a:r>
                <a:r>
                  <a:rPr lang="en-US" altLang="zh-CN" sz="1200">
                    <a:latin typeface="微软雅黑" charset="0"/>
                    <a:ea typeface="微软雅黑" charset="0"/>
                    <a:cs typeface="微软雅黑" charset="0"/>
                    <a:sym typeface="+mn-ea"/>
                  </a:rPr>
                  <a:t>channel</a:t>
                </a:r>
                <a:r>
                  <a:rPr lang="zh-CN" altLang="en-US" sz="1200">
                    <a:latin typeface="微软雅黑" charset="0"/>
                    <a:ea typeface="微软雅黑" charset="0"/>
                    <a:cs typeface="微软雅黑" charset="0"/>
                    <a:sym typeface="+mn-ea"/>
                  </a:rPr>
                  <a:t>，即</a:t>
                </a:r>
                <a:r>
                  <a:rPr lang="zh-CN" altLang="en-US" sz="1200">
                    <a:latin typeface="微软雅黑" charset="0"/>
                    <a:ea typeface="微软雅黑" charset="0"/>
                    <a:cs typeface="微软雅黑" charset="0"/>
                    <a:sym typeface="+mn-ea"/>
                  </a:rPr>
                  <a:t>推荐的频道；</a:t>
                </a:r>
                <a:endParaRPr lang="zh-CN" altLang="en-US" sz="1200">
                  <a:latin typeface="微软雅黑" charset="0"/>
                  <a:ea typeface="微软雅黑" charset="0"/>
                  <a:cs typeface="微软雅黑" charset="0"/>
                  <a:sym typeface="+mn-ea"/>
                </a:endParaRPr>
              </a:p>
              <a:p>
                <a:pPr algn="l" fontAlgn="auto">
                  <a:lnSpc>
                    <a:spcPct val="150000"/>
                  </a:lnSpc>
                </a:pPr>
                <a:r>
                  <a:rPr lang="en-US" altLang="zh-CN" sz="1200" b="1">
                    <a:solidFill>
                      <a:srgbClr val="FF0000"/>
                    </a:solidFill>
                    <a:latin typeface="微软雅黑" charset="0"/>
                    <a:ea typeface="微软雅黑" charset="0"/>
                    <a:cs typeface="微软雅黑" charset="0"/>
                    <a:sym typeface="+mn-ea"/>
                  </a:rPr>
                  <a:t> </a:t>
                </a:r>
                <a:r>
                  <a:rPr lang="zh-CN" altLang="en-US" sz="1200" b="1">
                    <a:solidFill>
                      <a:srgbClr val="FF0000"/>
                    </a:solidFill>
                    <a:latin typeface="微软雅黑" charset="0"/>
                    <a:ea typeface="微软雅黑" charset="0"/>
                    <a:cs typeface="微软雅黑" charset="0"/>
                    <a:sym typeface="+mn-ea"/>
                  </a:rPr>
                  <a:t>奖励</a:t>
                </a:r>
                <a14:m>
                  <m:oMath xmlns:m="http://schemas.openxmlformats.org/officeDocument/2006/math">
                    <m:r>
                      <a:rPr lang="en-US" altLang="zh-CN" sz="1200" b="1" i="1">
                        <a:solidFill>
                          <a:srgbClr val="FF0000"/>
                        </a:solidFill>
                        <a:latin typeface="DejaVu Math TeX Gyre" panose="02000503000000000000" charset="0"/>
                        <a:ea typeface="微软雅黑" charset="0"/>
                        <a:cs typeface="DejaVu Math TeX Gyre" panose="02000503000000000000" charset="0"/>
                        <a:sym typeface="+mn-ea"/>
                      </a:rPr>
                      <m:t>𝑹</m:t>
                    </m:r>
                  </m:oMath>
                </a14:m>
                <a:r>
                  <a:rPr lang="zh-CN" altLang="en-US" sz="1200" b="1">
                    <a:solidFill>
                      <a:srgbClr val="FF0000"/>
                    </a:solidFill>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产生频道的点击次数；</a:t>
                </a:r>
                <a:endParaRPr lang="zh-CN" altLang="en-US" sz="1200">
                  <a:latin typeface="微软雅黑" charset="0"/>
                  <a:ea typeface="微软雅黑" charset="0"/>
                  <a:cs typeface="微软雅黑" charset="0"/>
                  <a:sym typeface="+mn-ea"/>
                </a:endParaRPr>
              </a:p>
              <a:p>
                <a:pPr algn="l" fontAlgn="auto">
                  <a:lnSpc>
                    <a:spcPct val="150000"/>
                  </a:lnSpc>
                </a:pPr>
                <a:r>
                  <a:rPr lang="en-US" altLang="zh-CN" sz="1600" b="1">
                    <a:latin typeface="微软雅黑" charset="0"/>
                    <a:ea typeface="微软雅黑" charset="0"/>
                    <a:cs typeface="微软雅黑" charset="0"/>
                    <a:sym typeface="+mn-ea"/>
                  </a:rPr>
                  <a:t>HRA</a:t>
                </a:r>
                <a:r>
                  <a:rPr lang="zh-CN" altLang="en-US" sz="1600" b="1">
                    <a:latin typeface="微软雅黑" charset="0"/>
                    <a:ea typeface="微软雅黑" charset="0"/>
                    <a:cs typeface="微软雅黑" charset="0"/>
                    <a:sym typeface="+mn-ea"/>
                  </a:rPr>
                  <a:t>智能体：</a:t>
                </a:r>
                <a:endParaRPr lang="zh-CN" altLang="en-US" sz="1600" b="1">
                  <a:latin typeface="微软雅黑" charset="0"/>
                  <a:ea typeface="微软雅黑" charset="0"/>
                  <a:cs typeface="微软雅黑" charset="0"/>
                  <a:sym typeface="+mn-ea"/>
                </a:endParaRPr>
              </a:p>
              <a:p>
                <a:pPr algn="l" fontAlgn="auto">
                  <a:lnSpc>
                    <a:spcPct val="150000"/>
                  </a:lnSpc>
                </a:pPr>
                <a:r>
                  <a:rPr lang="zh-CN" altLang="en-US" sz="1200" b="1">
                    <a:solidFill>
                      <a:srgbClr val="FF0000"/>
                    </a:solidFill>
                    <a:latin typeface="微软雅黑" charset="0"/>
                    <a:ea typeface="微软雅黑" charset="0"/>
                    <a:cs typeface="微软雅黑" charset="0"/>
                    <a:sym typeface="+mn-ea"/>
                  </a:rPr>
                  <a:t>状态</a:t>
                </a:r>
                <a14:m>
                  <m:oMath xmlns:m="http://schemas.openxmlformats.org/officeDocument/2006/math">
                    <m:r>
                      <a:rPr lang="en-US" altLang="zh-CN" sz="1200" b="1" i="1">
                        <a:solidFill>
                          <a:srgbClr val="FF0000"/>
                        </a:solidFill>
                        <a:latin typeface="DejaVu Math TeX Gyre" panose="02000503000000000000" charset="0"/>
                        <a:ea typeface="微软雅黑" charset="0"/>
                        <a:cs typeface="DejaVu Math TeX Gyre" panose="02000503000000000000" charset="0"/>
                        <a:sym typeface="+mn-ea"/>
                      </a:rPr>
                      <m:t>𝑺</m:t>
                    </m:r>
                  </m:oMath>
                </a14:m>
                <a:r>
                  <a:rPr lang="zh-CN" altLang="en-US" sz="1200" b="1">
                    <a:solidFill>
                      <a:srgbClr val="FF0000"/>
                    </a:solidFill>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包含用户属性、历史行为、推荐的上下文、最近的频道或者条目,及频道约束；</a:t>
                </a:r>
                <a:endParaRPr lang="zh-CN" altLang="en-US" sz="1200">
                  <a:latin typeface="微软雅黑" charset="0"/>
                  <a:ea typeface="微软雅黑" charset="0"/>
                  <a:cs typeface="微软雅黑" charset="0"/>
                  <a:sym typeface="+mn-ea"/>
                </a:endParaRPr>
              </a:p>
              <a:p>
                <a:pPr algn="l" fontAlgn="auto">
                  <a:lnSpc>
                    <a:spcPct val="150000"/>
                  </a:lnSpc>
                </a:pPr>
                <a:r>
                  <a:rPr lang="en-US" altLang="zh-CN" sz="1200" b="1">
                    <a:solidFill>
                      <a:srgbClr val="FF0000"/>
                    </a:solidFill>
                    <a:latin typeface="微软雅黑" charset="0"/>
                    <a:ea typeface="微软雅黑" charset="0"/>
                    <a:cs typeface="微软雅黑" charset="0"/>
                    <a:sym typeface="+mn-ea"/>
                  </a:rPr>
                  <a:t> </a:t>
                </a:r>
                <a:r>
                  <a:rPr lang="zh-CN" altLang="en-US" sz="1200" b="1">
                    <a:solidFill>
                      <a:srgbClr val="FF0000"/>
                    </a:solidFill>
                    <a:latin typeface="微软雅黑" charset="0"/>
                    <a:ea typeface="微软雅黑" charset="0"/>
                    <a:cs typeface="微软雅黑" charset="0"/>
                    <a:sym typeface="+mn-ea"/>
                  </a:rPr>
                  <a:t>动作</a:t>
                </a:r>
                <a14:m>
                  <m:oMath xmlns:m="http://schemas.openxmlformats.org/officeDocument/2006/math">
                    <m:r>
                      <a:rPr lang="en-US" altLang="zh-CN" sz="1200" b="1" i="1">
                        <a:solidFill>
                          <a:srgbClr val="FF0000"/>
                        </a:solidFill>
                        <a:latin typeface="DejaVu Math TeX Gyre" panose="02000503000000000000" charset="0"/>
                        <a:ea typeface="微软雅黑" charset="0"/>
                        <a:cs typeface="DejaVu Math TeX Gyre" panose="02000503000000000000" charset="0"/>
                        <a:sym typeface="+mn-ea"/>
                      </a:rPr>
                      <m:t>𝑨</m:t>
                    </m:r>
                  </m:oMath>
                </a14:m>
                <a:r>
                  <a:rPr lang="zh-CN" altLang="en-US" sz="1200" b="1">
                    <a:solidFill>
                      <a:srgbClr val="FF0000"/>
                    </a:solidFill>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产生一个item，即推荐的物品；</a:t>
                </a:r>
                <a:endParaRPr lang="zh-CN" altLang="en-US" sz="1200">
                  <a:latin typeface="微软雅黑" charset="0"/>
                  <a:ea typeface="微软雅黑" charset="0"/>
                  <a:cs typeface="微软雅黑" charset="0"/>
                  <a:sym typeface="+mn-ea"/>
                </a:endParaRPr>
              </a:p>
              <a:p>
                <a:pPr algn="l" fontAlgn="auto">
                  <a:lnSpc>
                    <a:spcPct val="150000"/>
                  </a:lnSpc>
                </a:pPr>
                <a:r>
                  <a:rPr lang="en-US" altLang="zh-CN" sz="1200" b="1">
                    <a:solidFill>
                      <a:srgbClr val="FF0000"/>
                    </a:solidFill>
                    <a:latin typeface="微软雅黑" charset="0"/>
                    <a:ea typeface="微软雅黑" charset="0"/>
                    <a:cs typeface="微软雅黑" charset="0"/>
                    <a:sym typeface="+mn-ea"/>
                  </a:rPr>
                  <a:t> </a:t>
                </a:r>
                <a:r>
                  <a:rPr lang="zh-CN" altLang="en-US" sz="1200" b="1">
                    <a:solidFill>
                      <a:srgbClr val="FF0000"/>
                    </a:solidFill>
                    <a:latin typeface="微软雅黑" charset="0"/>
                    <a:ea typeface="微软雅黑" charset="0"/>
                    <a:cs typeface="微软雅黑" charset="0"/>
                    <a:sym typeface="+mn-ea"/>
                  </a:rPr>
                  <a:t>奖励</a:t>
                </a:r>
                <a14:m>
                  <m:oMath xmlns:m="http://schemas.openxmlformats.org/officeDocument/2006/math">
                    <m:r>
                      <a:rPr lang="en-US" altLang="zh-CN" sz="1200" b="1" i="1">
                        <a:solidFill>
                          <a:srgbClr val="FF0000"/>
                        </a:solidFill>
                        <a:latin typeface="DejaVu Math TeX Gyre" panose="02000503000000000000" charset="0"/>
                        <a:ea typeface="微软雅黑" charset="0"/>
                        <a:cs typeface="DejaVu Math TeX Gyre" panose="02000503000000000000" charset="0"/>
                        <a:sym typeface="+mn-ea"/>
                      </a:rPr>
                      <m:t>𝑹</m:t>
                    </m:r>
                  </m:oMath>
                </a14:m>
                <a:r>
                  <a:rPr lang="zh-CN" altLang="en-US" sz="1200" b="1">
                    <a:solidFill>
                      <a:srgbClr val="FF0000"/>
                    </a:solidFill>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物品的点击次数、停留时间、列表级别下的多样性、物品的新颖性；</a:t>
                </a:r>
                <a:endParaRPr lang="zh-CN" altLang="en-US" sz="1200">
                  <a:latin typeface="微软雅黑" charset="0"/>
                  <a:ea typeface="微软雅黑" charset="0"/>
                  <a:cs typeface="微软雅黑" charset="0"/>
                  <a:sym typeface="+mn-ea"/>
                </a:endParaRPr>
              </a:p>
            </p:txBody>
          </p:sp>
        </mc:Choice>
        <mc:Fallback>
          <p:sp>
            <p:nvSpPr>
              <p:cNvPr id="6" name="矩形 5"/>
              <p:cNvSpPr>
                <a:spLocks noRot="1" noChangeAspect="1" noMove="1" noResize="1" noEditPoints="1" noAdjustHandles="1" noChangeArrowheads="1" noChangeShapeType="1" noTextEdit="1"/>
              </p:cNvSpPr>
              <p:nvPr/>
            </p:nvSpPr>
            <p:spPr>
              <a:xfrm>
                <a:off x="210820" y="1152525"/>
                <a:ext cx="4383405" cy="3692525"/>
              </a:xfrm>
              <a:prstGeom prst="rect">
                <a:avLst/>
              </a:prstGeom>
              <a:blipFill rotWithShape="1">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4644390" y="953135"/>
            <a:ext cx="3706495" cy="1846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pic>
        <p:nvPicPr>
          <p:cNvPr id="11" name="图片 11" descr="C:\Users\xiang\Desktop\20210620153210708.png"/>
          <p:cNvPicPr>
            <a:picLocks noChangeAspect="1" noChangeArrowheads="1"/>
          </p:cNvPicPr>
          <p:nvPr/>
        </p:nvPicPr>
        <p:blipFill>
          <a:blip r:embed="rId2">
            <a:extLst>
              <a:ext uri="{28A0092B-C50C-407E-A947-70E740481C1C}">
                <a14:useLocalDpi xmlns:a14="http://schemas.microsoft.com/office/drawing/2010/main" val="0"/>
              </a:ext>
            </a:extLst>
          </a:blip>
          <a:srcRect r="17874"/>
          <a:stretch>
            <a:fillRect/>
          </a:stretch>
        </p:blipFill>
        <p:spPr>
          <a:xfrm>
            <a:off x="4645025" y="412750"/>
            <a:ext cx="3562350" cy="4100195"/>
          </a:xfrm>
          <a:prstGeom prst="rect">
            <a:avLst/>
          </a:prstGeom>
          <a:noFill/>
          <a:ln>
            <a:noFill/>
          </a:ln>
        </p:spPr>
      </p:pic>
      <p:sp>
        <p:nvSpPr>
          <p:cNvPr id="5" name="文本框 4"/>
          <p:cNvSpPr txBox="1"/>
          <p:nvPr/>
        </p:nvSpPr>
        <p:spPr>
          <a:xfrm>
            <a:off x="211455" y="915670"/>
            <a:ext cx="3709035" cy="783590"/>
          </a:xfrm>
          <a:prstGeom prst="rect">
            <a:avLst/>
          </a:prstGeom>
          <a:noFill/>
        </p:spPr>
        <p:txBody>
          <a:bodyPr wrap="none" rtlCol="0">
            <a:spAutoFit/>
          </a:bodyPr>
          <a:p>
            <a:pPr algn="l" fontAlgn="auto">
              <a:lnSpc>
                <a:spcPct val="150000"/>
              </a:lnSpc>
            </a:pPr>
            <a:r>
              <a:rPr lang="zh-CN" altLang="en-US" sz="1600" b="1">
                <a:latin typeface="Times New Roman Regular" panose="02020603050405020304" charset="0"/>
                <a:ea typeface="微软雅黑" charset="0"/>
                <a:cs typeface="Times New Roman Regular" panose="02020603050405020304" charset="0"/>
              </a:rPr>
              <a:t>模型训练</a:t>
            </a:r>
            <a:r>
              <a:rPr lang="en-US" altLang="zh-CN" sz="1600" b="1">
                <a:latin typeface="Times New Roman Regular" panose="02020603050405020304" charset="0"/>
                <a:ea typeface="微软雅黑" charset="0"/>
                <a:cs typeface="Times New Roman Regular" panose="02020603050405020304" charset="0"/>
              </a:rPr>
              <a:t>/</a:t>
            </a:r>
            <a:r>
              <a:rPr lang="zh-CN" altLang="en-US" sz="1600" b="1">
                <a:latin typeface="Times New Roman Regular" panose="02020603050405020304" charset="0"/>
                <a:ea typeface="微软雅黑" charset="0"/>
                <a:cs typeface="Times New Roman Regular" panose="02020603050405020304" charset="0"/>
              </a:rPr>
              <a:t>更新：</a:t>
            </a:r>
            <a:endParaRPr lang="zh-CN" altLang="en-US" sz="1600" b="1">
              <a:latin typeface="Times New Roman Regular" panose="02020603050405020304" charset="0"/>
              <a:ea typeface="微软雅黑" charset="0"/>
              <a:cs typeface="Times New Roman Regular" panose="02020603050405020304" charset="0"/>
            </a:endParaRPr>
          </a:p>
          <a:p>
            <a:pPr algn="l" fontAlgn="auto">
              <a:lnSpc>
                <a:spcPct val="150000"/>
              </a:lnSpc>
            </a:pPr>
            <a:r>
              <a:rPr lang="zh-CN" altLang="en-US" sz="1400">
                <a:latin typeface="Times New Roman Regular" panose="02020603050405020304" charset="0"/>
                <a:ea typeface="微软雅黑" charset="0"/>
                <a:cs typeface="Times New Roman Regular" panose="02020603050405020304" charset="0"/>
              </a:rPr>
              <a:t>按照</a:t>
            </a:r>
            <a:r>
              <a:rPr lang="zh-CN" altLang="en-US" sz="1400" b="1">
                <a:solidFill>
                  <a:srgbClr val="FF0000"/>
                </a:solidFill>
                <a:latin typeface="Times New Roman Bold" panose="02020603050405020304" charset="0"/>
                <a:ea typeface="微软雅黑" charset="0"/>
                <a:cs typeface="Times New Roman Bold" panose="02020603050405020304" charset="0"/>
              </a:rPr>
              <a:t>DDPG</a:t>
            </a:r>
            <a:r>
              <a:rPr lang="zh-CN" altLang="en-US" sz="1400">
                <a:latin typeface="Times New Roman Regular" panose="02020603050405020304" charset="0"/>
                <a:ea typeface="微软雅黑" charset="0"/>
                <a:cs typeface="Times New Roman Regular" panose="02020603050405020304" charset="0"/>
              </a:rPr>
              <a:t>的训练方式进行模型训练和更新。</a:t>
            </a:r>
            <a:endParaRPr lang="zh-CN" altLang="en-US" sz="1400">
              <a:latin typeface="Times New Roman Regular" panose="02020603050405020304" charset="0"/>
              <a:ea typeface="微软雅黑" charset="0"/>
              <a:cs typeface="Times New Roman Regular" panose="02020603050405020304" charset="0"/>
            </a:endParaRPr>
          </a:p>
        </p:txBody>
      </p:sp>
      <p:grpSp>
        <p:nvGrpSpPr>
          <p:cNvPr id="15" name="组合 14"/>
          <p:cNvGrpSpPr/>
          <p:nvPr/>
        </p:nvGrpSpPr>
        <p:grpSpPr>
          <a:xfrm>
            <a:off x="223520" y="1863090"/>
            <a:ext cx="4205605" cy="462280"/>
            <a:chOff x="578" y="3336"/>
            <a:chExt cx="7076" cy="778"/>
          </a:xfrm>
        </p:grpSpPr>
        <p:pic>
          <p:nvPicPr>
            <p:cNvPr id="3" name="图片 7"/>
            <p:cNvPicPr>
              <a:picLocks noChangeAspect="1"/>
            </p:cNvPicPr>
            <p:nvPr/>
          </p:nvPicPr>
          <p:blipFill>
            <a:blip r:embed="rId3"/>
            <a:stretch>
              <a:fillRect/>
            </a:stretch>
          </p:blipFill>
          <p:spPr>
            <a:xfrm>
              <a:off x="2033" y="3336"/>
              <a:ext cx="5621" cy="778"/>
            </a:xfrm>
            <a:prstGeom prst="rect">
              <a:avLst/>
            </a:prstGeom>
          </p:spPr>
        </p:pic>
        <p:sp>
          <p:nvSpPr>
            <p:cNvPr id="9" name="文本框 8"/>
            <p:cNvSpPr txBox="1"/>
            <p:nvPr/>
          </p:nvSpPr>
          <p:spPr>
            <a:xfrm>
              <a:off x="578" y="3483"/>
              <a:ext cx="1480" cy="516"/>
            </a:xfrm>
            <a:prstGeom prst="rect">
              <a:avLst/>
            </a:prstGeom>
            <a:noFill/>
          </p:spPr>
          <p:txBody>
            <a:bodyPr wrap="square" rtlCol="0" anchor="t">
              <a:spAutoFit/>
            </a:bodyPr>
            <a:p>
              <a:r>
                <a:rPr lang="zh-CN" altLang="en-US" sz="1400">
                  <a:latin typeface="Times New Roman Regular" panose="02020603050405020304" charset="0"/>
                  <a:ea typeface="微软雅黑" charset="0"/>
                  <a:cs typeface="Times New Roman Regular" panose="02020603050405020304" charset="0"/>
                </a:rPr>
                <a:t>监督</a:t>
              </a:r>
              <a:r>
                <a:rPr lang="en-US" altLang="zh-CN" sz="1400">
                  <a:latin typeface="Times New Roman Regular" panose="02020603050405020304" charset="0"/>
                  <a:ea typeface="微软雅黑" charset="0"/>
                  <a:cs typeface="Times New Roman Regular" panose="02020603050405020304" charset="0"/>
                </a:rPr>
                <a:t>loss</a:t>
              </a:r>
              <a:r>
                <a:rPr lang="zh-CN" altLang="en-US" sz="1400">
                  <a:latin typeface="Times New Roman Regular" panose="02020603050405020304" charset="0"/>
                  <a:ea typeface="微软雅黑" charset="0"/>
                  <a:cs typeface="Times New Roman Regular" panose="02020603050405020304" charset="0"/>
                </a:rPr>
                <a:t>：</a:t>
              </a:r>
              <a:endParaRPr lang="zh-CN" altLang="en-US" sz="1400">
                <a:latin typeface="Times New Roman Regular" panose="02020603050405020304" charset="0"/>
                <a:ea typeface="微软雅黑" charset="0"/>
                <a:cs typeface="Times New Roman Regular" panose="02020603050405020304" charset="0"/>
              </a:endParaRPr>
            </a:p>
          </p:txBody>
        </p:sp>
      </p:grpSp>
      <p:grpSp>
        <p:nvGrpSpPr>
          <p:cNvPr id="14" name="组合 13"/>
          <p:cNvGrpSpPr/>
          <p:nvPr/>
        </p:nvGrpSpPr>
        <p:grpSpPr>
          <a:xfrm>
            <a:off x="223520" y="2408555"/>
            <a:ext cx="4107180" cy="539750"/>
            <a:chOff x="737" y="5113"/>
            <a:chExt cx="6468" cy="850"/>
          </a:xfrm>
        </p:grpSpPr>
        <p:pic>
          <p:nvPicPr>
            <p:cNvPr id="12" name="图片 11"/>
            <p:cNvPicPr>
              <a:picLocks noChangeAspect="1"/>
            </p:cNvPicPr>
            <p:nvPr/>
          </p:nvPicPr>
          <p:blipFill>
            <a:blip r:embed="rId4"/>
            <a:stretch>
              <a:fillRect/>
            </a:stretch>
          </p:blipFill>
          <p:spPr>
            <a:xfrm>
              <a:off x="2551" y="5113"/>
              <a:ext cx="4654" cy="851"/>
            </a:xfrm>
            <a:prstGeom prst="rect">
              <a:avLst/>
            </a:prstGeom>
          </p:spPr>
        </p:pic>
        <p:sp>
          <p:nvSpPr>
            <p:cNvPr id="13" name="文本框 12"/>
            <p:cNvSpPr txBox="1"/>
            <p:nvPr/>
          </p:nvSpPr>
          <p:spPr>
            <a:xfrm>
              <a:off x="737" y="5297"/>
              <a:ext cx="1768" cy="483"/>
            </a:xfrm>
            <a:prstGeom prst="rect">
              <a:avLst/>
            </a:prstGeom>
            <a:noFill/>
          </p:spPr>
          <p:txBody>
            <a:bodyPr wrap="square" rtlCol="0" anchor="t">
              <a:spAutoFit/>
            </a:bodyPr>
            <a:p>
              <a:r>
                <a:rPr lang="zh-CN" altLang="en-US" sz="1400">
                  <a:latin typeface="Times New Roman Regular" panose="02020603050405020304" charset="0"/>
                  <a:ea typeface="微软雅黑" charset="0"/>
                  <a:cs typeface="Times New Roman Regular" panose="02020603050405020304" charset="0"/>
                </a:rPr>
                <a:t>相似度</a:t>
              </a:r>
              <a:r>
                <a:rPr lang="en-US" altLang="zh-CN" sz="1400">
                  <a:latin typeface="Times New Roman Regular" panose="02020603050405020304" charset="0"/>
                  <a:ea typeface="微软雅黑" charset="0"/>
                  <a:cs typeface="Times New Roman Regular" panose="02020603050405020304" charset="0"/>
                </a:rPr>
                <a:t>loss</a:t>
              </a:r>
              <a:r>
                <a:rPr lang="zh-CN" altLang="en-US" sz="1400">
                  <a:latin typeface="Times New Roman Regular" panose="02020603050405020304" charset="0"/>
                  <a:ea typeface="微软雅黑" charset="0"/>
                  <a:cs typeface="Times New Roman Regular" panose="02020603050405020304" charset="0"/>
                </a:rPr>
                <a:t>：</a:t>
              </a:r>
              <a:endParaRPr lang="zh-CN" altLang="en-US" sz="1400">
                <a:latin typeface="Times New Roman Regular" panose="02020603050405020304" charset="0"/>
                <a:ea typeface="微软雅黑" charset="0"/>
                <a:cs typeface="Times New Roman Regular" panose="02020603050405020304" charset="0"/>
              </a:endParaRPr>
            </a:p>
          </p:txBody>
        </p:sp>
      </p:grpSp>
      <p:grpSp>
        <p:nvGrpSpPr>
          <p:cNvPr id="18" name="组合 17"/>
          <p:cNvGrpSpPr/>
          <p:nvPr/>
        </p:nvGrpSpPr>
        <p:grpSpPr>
          <a:xfrm>
            <a:off x="223520" y="3795395"/>
            <a:ext cx="4336415" cy="327616"/>
            <a:chOff x="352" y="5645"/>
            <a:chExt cx="7151" cy="540"/>
          </a:xfrm>
        </p:grpSpPr>
        <p:pic>
          <p:nvPicPr>
            <p:cNvPr id="16" name="图片 15"/>
            <p:cNvPicPr>
              <a:picLocks noChangeAspect="1"/>
            </p:cNvPicPr>
            <p:nvPr/>
          </p:nvPicPr>
          <p:blipFill>
            <a:blip r:embed="rId5"/>
            <a:stretch>
              <a:fillRect/>
            </a:stretch>
          </p:blipFill>
          <p:spPr>
            <a:xfrm>
              <a:off x="1985" y="5645"/>
              <a:ext cx="5518" cy="479"/>
            </a:xfrm>
            <a:prstGeom prst="rect">
              <a:avLst/>
            </a:prstGeom>
          </p:spPr>
        </p:pic>
        <p:sp>
          <p:nvSpPr>
            <p:cNvPr id="17" name="文本框 16"/>
            <p:cNvSpPr txBox="1"/>
            <p:nvPr/>
          </p:nvSpPr>
          <p:spPr>
            <a:xfrm>
              <a:off x="352" y="5679"/>
              <a:ext cx="1768" cy="506"/>
            </a:xfrm>
            <a:prstGeom prst="rect">
              <a:avLst/>
            </a:prstGeom>
            <a:noFill/>
          </p:spPr>
          <p:txBody>
            <a:bodyPr wrap="square" rtlCol="0" anchor="t">
              <a:spAutoFit/>
            </a:bodyPr>
            <a:p>
              <a:r>
                <a:rPr lang="zh-CN" altLang="en-US" sz="1400">
                  <a:latin typeface="Times New Roman Regular" panose="02020603050405020304" charset="0"/>
                  <a:ea typeface="微软雅黑" charset="0"/>
                  <a:cs typeface="Times New Roman Regular" panose="02020603050405020304" charset="0"/>
                </a:rPr>
                <a:t>最终的</a:t>
              </a:r>
              <a:r>
                <a:rPr lang="en-US" altLang="zh-CN" sz="1400">
                  <a:latin typeface="Times New Roman Regular" panose="02020603050405020304" charset="0"/>
                  <a:ea typeface="微软雅黑" charset="0"/>
                  <a:cs typeface="Times New Roman Regular" panose="02020603050405020304" charset="0"/>
                </a:rPr>
                <a:t>loss</a:t>
              </a:r>
              <a:r>
                <a:rPr lang="zh-CN" altLang="en-US" sz="1400">
                  <a:latin typeface="Times New Roman Regular" panose="02020603050405020304" charset="0"/>
                  <a:ea typeface="微软雅黑" charset="0"/>
                  <a:cs typeface="Times New Roman Regular" panose="02020603050405020304" charset="0"/>
                </a:rPr>
                <a:t>：</a:t>
              </a:r>
              <a:endParaRPr lang="zh-CN" altLang="en-US" sz="1400">
                <a:latin typeface="Times New Roman Regular" panose="02020603050405020304" charset="0"/>
                <a:ea typeface="微软雅黑" charset="0"/>
                <a:cs typeface="Times New Roman Regular" panose="02020603050405020304" charset="0"/>
              </a:endParaRPr>
            </a:p>
          </p:txBody>
        </p:sp>
      </p:grpSp>
      <p:sp>
        <p:nvSpPr>
          <p:cNvPr id="19" name="文本框 18"/>
          <p:cNvSpPr txBox="1"/>
          <p:nvPr/>
        </p:nvSpPr>
        <p:spPr>
          <a:xfrm>
            <a:off x="194945" y="2983865"/>
            <a:ext cx="4365625" cy="645160"/>
          </a:xfrm>
          <a:prstGeom prst="rect">
            <a:avLst/>
          </a:prstGeom>
          <a:noFill/>
        </p:spPr>
        <p:txBody>
          <a:bodyPr wrap="square" rtlCol="0">
            <a:spAutoFit/>
          </a:bodyPr>
          <a:p>
            <a:pPr algn="just"/>
            <a:r>
              <a:rPr lang="zh-CN" altLang="en-US" sz="1200"/>
              <a:t>前者直接使用交叉熵优化点击模型，后者拉近Actor生成的虚拟动作和实际item向量的距离，使得LRA和HRA能够生成尽可能真实的动作（即channel和item）</a:t>
            </a:r>
            <a:endParaRPr lang="zh-CN" altLang="en-US" sz="1200"/>
          </a:p>
        </p:txBody>
      </p:sp>
      <p:sp>
        <p:nvSpPr>
          <p:cNvPr id="20" name="文本框 19"/>
          <p:cNvSpPr txBox="1"/>
          <p:nvPr/>
        </p:nvSpPr>
        <p:spPr>
          <a:xfrm>
            <a:off x="252095" y="4516120"/>
            <a:ext cx="8364220" cy="460375"/>
          </a:xfrm>
          <a:prstGeom prst="rect">
            <a:avLst/>
          </a:prstGeom>
          <a:noFill/>
        </p:spPr>
        <p:txBody>
          <a:bodyPr wrap="none" rtlCol="0">
            <a:spAutoFit/>
          </a:bodyPr>
          <a:p>
            <a:pPr algn="l"/>
            <a:r>
              <a:rPr lang="zh-CN" altLang="en-US" sz="1200"/>
              <a:t>Silver, David, et al. "Deterministic policy gradient algorithms." ICML. 2014.（前序工作）</a:t>
            </a:r>
            <a:endParaRPr lang="zh-CN" altLang="en-US" sz="1200"/>
          </a:p>
          <a:p>
            <a:pPr algn="l"/>
            <a:r>
              <a:rPr lang="zh-CN" altLang="en-US" sz="1200"/>
              <a:t>Lillicrap, Timothy P., et al. "Continuous control with deep reinforcement learning." arXiv preprint arXiv:1509.02971 (2015)</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
        <p:nvSpPr>
          <p:cNvPr id="13" name="矩形 12"/>
          <p:cNvSpPr/>
          <p:nvPr/>
        </p:nvSpPr>
        <p:spPr>
          <a:xfrm>
            <a:off x="283210" y="771525"/>
            <a:ext cx="3784600" cy="1845310"/>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数据集：</a:t>
            </a:r>
            <a:r>
              <a:rPr lang="zh-CN" sz="1200">
                <a:latin typeface="微软雅黑" charset="0"/>
                <a:ea typeface="微软雅黑" charset="0"/>
                <a:cs typeface="微软雅黑" charset="0"/>
                <a:sym typeface="+mn-ea"/>
              </a:rPr>
              <a:t>作者从微信“看一看”构建了一个新的数据集IRec-4B。随机选择了2250万用户，从他们的日志中收集了近1.41亿次会话（</a:t>
            </a:r>
            <a:r>
              <a:rPr lang="en-US" altLang="zh-CN" sz="1200">
                <a:latin typeface="微软雅黑" charset="0"/>
                <a:ea typeface="微软雅黑" charset="0"/>
                <a:cs typeface="微软雅黑" charset="0"/>
                <a:sym typeface="+mn-ea"/>
              </a:rPr>
              <a:t>Session</a:t>
            </a:r>
            <a:r>
              <a:rPr lang="zh-CN" sz="1200">
                <a:latin typeface="微软雅黑" charset="0"/>
                <a:ea typeface="微软雅黑" charset="0"/>
                <a:cs typeface="微软雅黑" charset="0"/>
                <a:sym typeface="+mn-ea"/>
              </a:rPr>
              <a:t>），这些会话包含来自新闻、文章、长视频和短视频条目，产生38亿个印象实例。作者按照时间顺序将这些实例分为一个训练集和一个测试集。</a:t>
            </a:r>
            <a:endParaRPr lang="zh-CN" sz="1200">
              <a:latin typeface="微软雅黑" charset="0"/>
              <a:ea typeface="微软雅黑" charset="0"/>
              <a:cs typeface="微软雅黑" charset="0"/>
              <a:sym typeface="+mn-ea"/>
            </a:endParaRPr>
          </a:p>
        </p:txBody>
      </p:sp>
      <p:pic>
        <p:nvPicPr>
          <p:cNvPr id="3" name="图片 2"/>
          <p:cNvPicPr>
            <a:picLocks noChangeAspect="1"/>
          </p:cNvPicPr>
          <p:nvPr/>
        </p:nvPicPr>
        <p:blipFill>
          <a:blip r:embed="rId2"/>
          <a:stretch>
            <a:fillRect/>
          </a:stretch>
        </p:blipFill>
        <p:spPr>
          <a:xfrm>
            <a:off x="4067810" y="987425"/>
            <a:ext cx="4620895" cy="1261110"/>
          </a:xfrm>
          <a:prstGeom prst="rect">
            <a:avLst/>
          </a:prstGeom>
        </p:spPr>
      </p:pic>
      <p:sp>
        <p:nvSpPr>
          <p:cNvPr id="5" name="矩形 4"/>
          <p:cNvSpPr/>
          <p:nvPr/>
        </p:nvSpPr>
        <p:spPr>
          <a:xfrm>
            <a:off x="282575" y="2616835"/>
            <a:ext cx="8378190" cy="1845310"/>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基准模型：</a:t>
            </a:r>
            <a:endParaRPr lang="zh-CN" sz="1600" b="1">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200">
                <a:latin typeface="微软雅黑" charset="0"/>
                <a:ea typeface="微软雅黑" charset="0"/>
                <a:cs typeface="微软雅黑" charset="0"/>
                <a:sym typeface="+mn-ea"/>
              </a:rPr>
              <a:t>传统模型：</a:t>
            </a:r>
            <a:r>
              <a:rPr sz="1200">
                <a:latin typeface="微软雅黑" charset="0"/>
                <a:ea typeface="微软雅黑" charset="0"/>
                <a:cs typeface="微软雅黑" charset="0"/>
                <a:sym typeface="+mn-ea"/>
              </a:rPr>
              <a:t>LR (Peng, Lee, and Ingersoll 2002) </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FM (Rendle 2010) </a:t>
            </a:r>
            <a:endParaRPr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200">
                <a:latin typeface="微软雅黑" charset="0"/>
                <a:ea typeface="微软雅黑" charset="0"/>
                <a:cs typeface="微软雅黑" charset="0"/>
                <a:sym typeface="+mn-ea"/>
              </a:rPr>
              <a:t>深度学习模型：</a:t>
            </a:r>
            <a:r>
              <a:rPr sz="1200">
                <a:latin typeface="微软雅黑" charset="0"/>
                <a:ea typeface="微软雅黑" charset="0"/>
                <a:cs typeface="微软雅黑" charset="0"/>
                <a:sym typeface="+mn-ea"/>
              </a:rPr>
              <a:t>NFM (He and Chua 2017) </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AFM (Xiao et al. 2017) </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Wide&amp;Deep (Cheng et al. 2016) </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DeepFM (Guo et al. 2017) </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AutoInt (Song et al. 2019)</a:t>
            </a:r>
            <a:endParaRPr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200">
                <a:latin typeface="微软雅黑" charset="0"/>
                <a:ea typeface="微软雅黑" charset="0"/>
                <a:cs typeface="微软雅黑" charset="0"/>
                <a:sym typeface="+mn-ea"/>
              </a:rPr>
              <a:t>损失函数：使用</a:t>
            </a:r>
            <a:r>
              <a:rPr lang="en-US" altLang="zh-CN" sz="1200">
                <a:latin typeface="微软雅黑" charset="0"/>
                <a:ea typeface="微软雅黑" charset="0"/>
                <a:cs typeface="微软雅黑" charset="0"/>
                <a:sym typeface="+mn-ea"/>
              </a:rPr>
              <a:t>CTR-based </a:t>
            </a:r>
            <a:r>
              <a:rPr lang="zh-CN" altLang="en-US" sz="1200">
                <a:latin typeface="微软雅黑" charset="0"/>
                <a:ea typeface="微软雅黑" charset="0"/>
                <a:cs typeface="微软雅黑" charset="0"/>
                <a:sym typeface="+mn-ea"/>
              </a:rPr>
              <a:t>交叉熵损失函数（</a:t>
            </a:r>
            <a:r>
              <a:rPr lang="en-US" altLang="zh-CN" sz="1200">
                <a:latin typeface="微软雅黑" charset="0"/>
                <a:ea typeface="微软雅黑" charset="0"/>
                <a:cs typeface="微软雅黑" charset="0"/>
                <a:sym typeface="+mn-ea"/>
              </a:rPr>
              <a:t>CTR</a:t>
            </a:r>
            <a:r>
              <a:rPr lang="zh-CN" altLang="en-US" sz="1200">
                <a:latin typeface="微软雅黑" charset="0"/>
                <a:ea typeface="微软雅黑" charset="0"/>
                <a:cs typeface="微软雅黑" charset="0"/>
                <a:sym typeface="+mn-ea"/>
              </a:rPr>
              <a:t>：Click-Through-Rate，是指广告的点击通过率，</a:t>
            </a:r>
            <a:r>
              <a:rPr lang="zh-CN" altLang="en-US" sz="1200">
                <a:latin typeface="微软雅黑" charset="0"/>
                <a:ea typeface="微软雅黑" charset="0"/>
                <a:cs typeface="微软雅黑" charset="0"/>
                <a:sym typeface="+mn-ea"/>
              </a:rPr>
              <a:t>即：广告的实际点击次数</a:t>
            </a:r>
            <a:r>
              <a:rPr lang="en-US" altLang="zh-CN" sz="1200">
                <a:latin typeface="微软雅黑" charset="0"/>
                <a:ea typeface="微软雅黑" charset="0"/>
                <a:cs typeface="微软雅黑" charset="0"/>
                <a:sym typeface="+mn-ea"/>
              </a:rPr>
              <a:t>/</a:t>
            </a:r>
            <a:r>
              <a:rPr lang="zh-CN" altLang="en-US" sz="1200">
                <a:latin typeface="微软雅黑" charset="0"/>
                <a:ea typeface="微软雅黑" charset="0"/>
                <a:cs typeface="微软雅黑" charset="0"/>
                <a:sym typeface="+mn-ea"/>
              </a:rPr>
              <a:t>广告的</a:t>
            </a:r>
            <a:r>
              <a:rPr lang="zh-CN" altLang="en-US" sz="1200">
                <a:latin typeface="微软雅黑" charset="0"/>
                <a:ea typeface="微软雅黑" charset="0"/>
                <a:cs typeface="微软雅黑" charset="0"/>
                <a:sym typeface="+mn-ea"/>
              </a:rPr>
              <a:t>展示量）</a:t>
            </a:r>
            <a:endParaRPr lang="zh-CN" altLang="en-US" sz="1200">
              <a:latin typeface="微软雅黑" charset="0"/>
              <a:ea typeface="微软雅黑" charset="0"/>
              <a:cs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
        <p:nvSpPr>
          <p:cNvPr id="5" name="矩形 4"/>
          <p:cNvSpPr/>
          <p:nvPr/>
        </p:nvSpPr>
        <p:spPr>
          <a:xfrm>
            <a:off x="282575" y="679450"/>
            <a:ext cx="8378190" cy="2122805"/>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实验设置：</a:t>
            </a:r>
            <a:endParaRPr lang="zh-CN" sz="1600" b="1">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200">
                <a:latin typeface="微软雅黑" charset="0"/>
                <a:ea typeface="微软雅黑" charset="0"/>
                <a:cs typeface="微软雅黑" charset="0"/>
                <a:sym typeface="+mn-ea"/>
              </a:rPr>
              <a:t>每个频道的输入：</a:t>
            </a:r>
            <a:r>
              <a:rPr lang="en-US" altLang="zh-CN" sz="1200">
                <a:latin typeface="微软雅黑" charset="0"/>
                <a:ea typeface="微软雅黑" charset="0"/>
                <a:cs typeface="微软雅黑" charset="0"/>
                <a:sym typeface="+mn-ea"/>
              </a:rPr>
              <a:t>Top 200 items</a:t>
            </a:r>
            <a:r>
              <a:rPr lang="zh-CN" altLang="en-US" sz="1200">
                <a:latin typeface="微软雅黑" charset="0"/>
                <a:ea typeface="微软雅黑" charset="0"/>
                <a:cs typeface="微软雅黑" charset="0"/>
                <a:sym typeface="+mn-ea"/>
              </a:rPr>
              <a:t>；每个频道的输出：</a:t>
            </a:r>
            <a:r>
              <a:rPr lang="en-US" altLang="zh-CN" sz="1200">
                <a:latin typeface="微软雅黑" charset="0"/>
                <a:ea typeface="微软雅黑" charset="0"/>
                <a:cs typeface="微软雅黑" charset="0"/>
                <a:sym typeface="+mn-ea"/>
              </a:rPr>
              <a:t>Top 10 items</a:t>
            </a:r>
            <a:r>
              <a:rPr lang="zh-CN" altLang="en-US" sz="1200">
                <a:latin typeface="微软雅黑" charset="0"/>
                <a:ea typeface="微软雅黑" charset="0"/>
                <a:cs typeface="微软雅黑" charset="0"/>
                <a:sym typeface="+mn-ea"/>
              </a:rPr>
              <a:t>（异构的</a:t>
            </a:r>
            <a:r>
              <a:rPr lang="en-US" altLang="zh-CN" sz="1200">
                <a:latin typeface="微软雅黑" charset="0"/>
                <a:ea typeface="微软雅黑" charset="0"/>
                <a:cs typeface="微软雅黑" charset="0"/>
                <a:sym typeface="+mn-ea"/>
              </a:rPr>
              <a:t>items</a:t>
            </a:r>
            <a:r>
              <a:rPr lang="zh-CN" altLang="en-US" sz="1200">
                <a:latin typeface="微软雅黑" charset="0"/>
                <a:ea typeface="微软雅黑" charset="0"/>
                <a:cs typeface="微软雅黑" charset="0"/>
                <a:sym typeface="+mn-ea"/>
              </a:rPr>
              <a:t>）</a:t>
            </a:r>
            <a:endParaRPr lang="zh-CN" altLang="en-US"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200">
                <a:latin typeface="微软雅黑" charset="0"/>
                <a:ea typeface="微软雅黑" charset="0"/>
                <a:cs typeface="微软雅黑" charset="0"/>
                <a:sym typeface="+mn-ea"/>
              </a:rPr>
              <a:t>每个</a:t>
            </a:r>
            <a:r>
              <a:rPr lang="en-US" altLang="zh-CN" sz="1200">
                <a:latin typeface="微软雅黑" charset="0"/>
                <a:ea typeface="微软雅黑" charset="0"/>
                <a:cs typeface="微软雅黑" charset="0"/>
                <a:sym typeface="+mn-ea"/>
              </a:rPr>
              <a:t>Agent</a:t>
            </a:r>
            <a:r>
              <a:rPr lang="zh-CN" altLang="en-US" sz="1200">
                <a:latin typeface="微软雅黑" charset="0"/>
                <a:ea typeface="微软雅黑" charset="0"/>
                <a:cs typeface="微软雅黑" charset="0"/>
                <a:sym typeface="+mn-ea"/>
              </a:rPr>
              <a:t>输入序列的最大长度：</a:t>
            </a:r>
            <a:r>
              <a:rPr lang="en-US" altLang="zh-CN" sz="1200">
                <a:latin typeface="微软雅黑" charset="0"/>
                <a:ea typeface="微软雅黑" charset="0"/>
                <a:cs typeface="微软雅黑" charset="0"/>
                <a:sym typeface="+mn-ea"/>
              </a:rPr>
              <a:t>50</a:t>
            </a:r>
            <a:endParaRPr lang="en-US" altLang="zh-CN"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200">
                <a:latin typeface="微软雅黑" charset="0"/>
                <a:ea typeface="微软雅黑" charset="0"/>
                <a:cs typeface="微软雅黑" charset="0"/>
                <a:sym typeface="+mn-ea"/>
              </a:rPr>
              <a:t>特征的</a:t>
            </a:r>
            <a:r>
              <a:rPr lang="en-US" altLang="zh-CN" sz="1200">
                <a:latin typeface="微软雅黑" charset="0"/>
                <a:ea typeface="微软雅黑" charset="0"/>
                <a:cs typeface="微软雅黑" charset="0"/>
                <a:sym typeface="+mn-ea"/>
              </a:rPr>
              <a:t>Embedding</a:t>
            </a:r>
            <a:r>
              <a:rPr lang="zh-CN" altLang="en-US"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128</a:t>
            </a:r>
            <a:r>
              <a:rPr lang="zh-CN" altLang="en-US"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items</a:t>
            </a:r>
            <a:r>
              <a:rPr lang="zh-CN" altLang="en-US" sz="1200">
                <a:latin typeface="微软雅黑" charset="0"/>
                <a:ea typeface="微软雅黑" charset="0"/>
                <a:cs typeface="微软雅黑" charset="0"/>
                <a:sym typeface="+mn-ea"/>
              </a:rPr>
              <a:t>和频道的</a:t>
            </a:r>
            <a:r>
              <a:rPr lang="en-US" altLang="zh-CN" sz="1200">
                <a:latin typeface="微软雅黑" charset="0"/>
                <a:ea typeface="微软雅黑" charset="0"/>
                <a:cs typeface="微软雅黑" charset="0"/>
                <a:sym typeface="+mn-ea"/>
              </a:rPr>
              <a:t>Embedding</a:t>
            </a:r>
            <a:r>
              <a:rPr lang="zh-CN" altLang="en-US"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32</a:t>
            </a:r>
            <a:endParaRPr lang="en-US" altLang="zh-CN"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200">
                <a:latin typeface="微软雅黑" charset="0"/>
                <a:ea typeface="微软雅黑" charset="0"/>
                <a:cs typeface="微软雅黑" charset="0"/>
                <a:sym typeface="+mn-ea"/>
              </a:rPr>
              <a:t>折扣因子：</a:t>
            </a:r>
            <a:r>
              <a:rPr lang="en-US" altLang="zh-CN" sz="1200">
                <a:latin typeface="微软雅黑" charset="0"/>
                <a:ea typeface="微软雅黑" charset="0"/>
                <a:cs typeface="微软雅黑" charset="0"/>
                <a:sym typeface="+mn-ea"/>
              </a:rPr>
              <a:t>γ=0.3</a:t>
            </a:r>
            <a:endParaRPr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200">
                <a:latin typeface="微软雅黑" charset="0"/>
                <a:ea typeface="微软雅黑" charset="0"/>
                <a:cs typeface="微软雅黑" charset="0"/>
                <a:sym typeface="+mn-ea"/>
              </a:rPr>
              <a:t>优化函数：</a:t>
            </a:r>
            <a:r>
              <a:rPr lang="en-US" altLang="zh-CN" sz="1200">
                <a:latin typeface="微软雅黑" charset="0"/>
                <a:ea typeface="微软雅黑" charset="0"/>
                <a:cs typeface="微软雅黑" charset="0"/>
                <a:sym typeface="+mn-ea"/>
              </a:rPr>
              <a:t>Adam</a:t>
            </a:r>
            <a:r>
              <a:rPr lang="zh-CN" altLang="en-US" sz="1200">
                <a:latin typeface="微软雅黑" charset="0"/>
                <a:ea typeface="微软雅黑" charset="0"/>
                <a:cs typeface="微软雅黑" charset="0"/>
                <a:sym typeface="+mn-ea"/>
              </a:rPr>
              <a:t>优化器</a:t>
            </a:r>
            <a:endParaRPr lang="zh-CN" altLang="en-US"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en-US" altLang="zh-CN" sz="1200">
                <a:latin typeface="微软雅黑" charset="0"/>
                <a:ea typeface="微软雅黑" charset="0"/>
                <a:cs typeface="微软雅黑" charset="0"/>
                <a:sym typeface="+mn-ea"/>
              </a:rPr>
              <a:t>batch size</a:t>
            </a:r>
            <a:r>
              <a:rPr lang="zh-CN" altLang="en-US"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246</a:t>
            </a:r>
            <a:r>
              <a:rPr sz="1200">
                <a:latin typeface="微软雅黑" charset="0"/>
                <a:ea typeface="微软雅黑" charset="0"/>
                <a:cs typeface="微软雅黑" charset="0"/>
                <a:sym typeface="+mn-ea"/>
              </a:rPr>
              <a:t> </a:t>
            </a:r>
            <a:endParaRPr sz="1200">
              <a:latin typeface="微软雅黑" charset="0"/>
              <a:ea typeface="微软雅黑" charset="0"/>
              <a:cs typeface="微软雅黑" charset="0"/>
              <a:sym typeface="+mn-ea"/>
            </a:endParaRPr>
          </a:p>
        </p:txBody>
      </p:sp>
      <p:sp>
        <p:nvSpPr>
          <p:cNvPr id="4" name="矩形 3"/>
          <p:cNvSpPr/>
          <p:nvPr/>
        </p:nvSpPr>
        <p:spPr>
          <a:xfrm>
            <a:off x="323215" y="2802255"/>
            <a:ext cx="8378190" cy="1014730"/>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评价指标：</a:t>
            </a:r>
            <a:endParaRPr lang="zh-CN" sz="1600" b="1">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en-US" sz="1200">
                <a:latin typeface="微软雅黑" charset="0"/>
                <a:ea typeface="微软雅黑" charset="0"/>
                <a:cs typeface="微软雅黑" charset="0"/>
                <a:sym typeface="+mn-ea"/>
              </a:rPr>
              <a:t>AUC</a:t>
            </a:r>
            <a:endParaRPr lang="en-US" sz="12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en-US" altLang="zh-CN" sz="1200">
                <a:latin typeface="微软雅黑" charset="0"/>
                <a:ea typeface="微软雅黑" charset="0"/>
                <a:cs typeface="微软雅黑" charset="0"/>
                <a:sym typeface="+mn-ea"/>
              </a:rPr>
              <a:t>RelaImpr</a:t>
            </a:r>
            <a:r>
              <a:rPr lang="zh-CN" altLang="en-US" sz="1200">
                <a:latin typeface="微软雅黑" charset="0"/>
                <a:ea typeface="微软雅黑" charset="0"/>
                <a:cs typeface="微软雅黑" charset="0"/>
                <a:sym typeface="+mn-ea"/>
              </a:rPr>
              <a:t>（来衡量模型的相对提升情况）</a:t>
            </a:r>
            <a:endParaRPr lang="zh-CN" altLang="en-US" sz="1200">
              <a:latin typeface="微软雅黑" charset="0"/>
              <a:ea typeface="微软雅黑" charset="0"/>
              <a:cs typeface="微软雅黑" charset="0"/>
              <a:sym typeface="+mn-ea"/>
            </a:endParaRPr>
          </a:p>
        </p:txBody>
      </p:sp>
      <p:sp>
        <p:nvSpPr>
          <p:cNvPr id="9" name="文本框 8"/>
          <p:cNvSpPr txBox="1"/>
          <p:nvPr/>
        </p:nvSpPr>
        <p:spPr>
          <a:xfrm>
            <a:off x="323215" y="4300220"/>
            <a:ext cx="6755130" cy="645160"/>
          </a:xfrm>
          <a:prstGeom prst="rect">
            <a:avLst/>
          </a:prstGeom>
          <a:noFill/>
        </p:spPr>
        <p:txBody>
          <a:bodyPr wrap="none" rtlCol="0">
            <a:spAutoFit/>
          </a:bodyPr>
          <a:p>
            <a:pPr indent="0" algn="l">
              <a:buFont typeface="Arial" panose="020B0604020202090204" pitchFamily="34" charset="0"/>
              <a:buNone/>
            </a:pPr>
            <a:r>
              <a:rPr lang="zh-CN" altLang="en-US" sz="1200"/>
              <a:t>参考文献：</a:t>
            </a:r>
            <a:endParaRPr lang="zh-CN" altLang="en-US" sz="1200"/>
          </a:p>
          <a:p>
            <a:pPr marL="171450" indent="-171450" algn="l">
              <a:buFont typeface="Arial" panose="020B0604020202090204" pitchFamily="34" charset="0"/>
              <a:buChar char="•"/>
            </a:pPr>
            <a:r>
              <a:rPr lang="zh-CN" altLang="en-US" sz="1200"/>
              <a:t>笔记︱统计评估指标AUC 详解</a:t>
            </a:r>
            <a:r>
              <a:rPr lang="en-US" altLang="zh-CN" sz="1200"/>
              <a:t> </a:t>
            </a:r>
            <a:r>
              <a:rPr lang="zh-CN" altLang="en-US" sz="1200"/>
              <a:t>https://blog.csdn.net/sinat_26917383/article/details/120469597</a:t>
            </a:r>
            <a:endParaRPr lang="zh-CN" altLang="en-US" sz="1200"/>
          </a:p>
          <a:p>
            <a:pPr marL="171450" indent="-171450" algn="l">
              <a:buFont typeface="Arial" panose="020B0604020202090204" pitchFamily="34" charset="0"/>
              <a:buChar char="•"/>
            </a:pPr>
            <a:r>
              <a:rPr lang="zh-CN" altLang="en-US" sz="1200"/>
              <a:t>https://zhuanlan.zhihu.com/p/113375261</a:t>
            </a:r>
            <a:endParaRPr lang="zh-CN" altLang="en-US" sz="1200"/>
          </a:p>
        </p:txBody>
      </p:sp>
      <p:pic>
        <p:nvPicPr>
          <p:cNvPr id="10" name="图片 9"/>
          <p:cNvPicPr>
            <a:picLocks noChangeAspect="1"/>
          </p:cNvPicPr>
          <p:nvPr/>
        </p:nvPicPr>
        <p:blipFill>
          <a:blip r:embed="rId2"/>
          <a:srcRect t="9156"/>
          <a:stretch>
            <a:fillRect/>
          </a:stretch>
        </p:blipFill>
        <p:spPr>
          <a:xfrm>
            <a:off x="3419475" y="3364230"/>
            <a:ext cx="4373245"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851670"/>
            <a:ext cx="3228536" cy="1188000"/>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164797"/>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itchFamily="34" charset="-122"/>
                <a:ea typeface="微软雅黑" pitchFamily="34" charset="-122"/>
              </a:rPr>
              <a:t>第一部分</a:t>
            </a:r>
            <a:endParaRPr lang="zh-CN" altLang="en-US" sz="3000" b="1" dirty="0">
              <a:solidFill>
                <a:schemeClr val="bg1"/>
              </a:solidFill>
              <a:latin typeface="微软雅黑" pitchFamily="34" charset="-122"/>
              <a:ea typeface="微软雅黑" pitchFamily="34" charset="-122"/>
            </a:endParaRPr>
          </a:p>
        </p:txBody>
      </p:sp>
      <p:sp>
        <p:nvSpPr>
          <p:cNvPr id="11" name="矩形 10"/>
          <p:cNvSpPr/>
          <p:nvPr/>
        </p:nvSpPr>
        <p:spPr>
          <a:xfrm>
            <a:off x="3302392" y="1851670"/>
            <a:ext cx="305972" cy="1188000"/>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3" name="文本框 12"/>
          <p:cNvSpPr txBox="1"/>
          <p:nvPr/>
        </p:nvSpPr>
        <p:spPr>
          <a:xfrm>
            <a:off x="4079945" y="2067694"/>
            <a:ext cx="3077845" cy="775970"/>
          </a:xfrm>
          <a:prstGeom prst="rect">
            <a:avLst/>
          </a:prstGeom>
          <a:noFill/>
        </p:spPr>
        <p:txBody>
          <a:bodyPr wrap="none" lIns="68580" tIns="34290" rIns="68580" bIns="34290" rtlCol="0">
            <a:spAutoFit/>
          </a:bodyPr>
          <a:lstStyle/>
          <a:p>
            <a:pPr algn="dist"/>
            <a:r>
              <a:rPr lang="zh-CN" altLang="en-US" sz="2800" b="1" dirty="0">
                <a:solidFill>
                  <a:srgbClr val="112F70"/>
                </a:solidFill>
                <a:latin typeface="微软雅黑" pitchFamily="34" charset="-122"/>
                <a:ea typeface="微软雅黑" pitchFamily="34" charset="-122"/>
              </a:rPr>
              <a:t>推</a:t>
            </a:r>
            <a:r>
              <a:rPr lang="en-US" altLang="zh-CN" sz="2800" b="1" dirty="0">
                <a:solidFill>
                  <a:srgbClr val="112F70"/>
                </a:solidFill>
                <a:latin typeface="微软雅黑" pitchFamily="34" charset="-122"/>
                <a:ea typeface="微软雅黑" pitchFamily="34" charset="-122"/>
              </a:rPr>
              <a:t>    </a:t>
            </a:r>
            <a:r>
              <a:rPr lang="zh-CN" altLang="en-US" sz="2800" b="1" dirty="0">
                <a:solidFill>
                  <a:srgbClr val="112F70"/>
                </a:solidFill>
                <a:latin typeface="微软雅黑" pitchFamily="34" charset="-122"/>
                <a:ea typeface="微软雅黑" pitchFamily="34" charset="-122"/>
              </a:rPr>
              <a:t>荐</a:t>
            </a:r>
            <a:r>
              <a:rPr lang="en-US" altLang="zh-CN" sz="2800" b="1" dirty="0">
                <a:solidFill>
                  <a:srgbClr val="112F70"/>
                </a:solidFill>
                <a:latin typeface="微软雅黑" pitchFamily="34" charset="-122"/>
                <a:ea typeface="微软雅黑" pitchFamily="34" charset="-122"/>
              </a:rPr>
              <a:t>    </a:t>
            </a:r>
            <a:r>
              <a:rPr lang="zh-CN" altLang="en-US" sz="2800" b="1" dirty="0">
                <a:solidFill>
                  <a:srgbClr val="112F70"/>
                </a:solidFill>
                <a:latin typeface="微软雅黑" pitchFamily="34" charset="-122"/>
                <a:ea typeface="微软雅黑" pitchFamily="34" charset="-122"/>
              </a:rPr>
              <a:t>系</a:t>
            </a:r>
            <a:r>
              <a:rPr lang="en-US" altLang="zh-CN" sz="2800" b="1" dirty="0">
                <a:solidFill>
                  <a:srgbClr val="112F70"/>
                </a:solidFill>
                <a:latin typeface="微软雅黑" pitchFamily="34" charset="-122"/>
                <a:ea typeface="微软雅黑" pitchFamily="34" charset="-122"/>
              </a:rPr>
              <a:t>    </a:t>
            </a:r>
            <a:r>
              <a:rPr lang="zh-CN" altLang="en-US" sz="2800" b="1" dirty="0">
                <a:solidFill>
                  <a:srgbClr val="112F70"/>
                </a:solidFill>
                <a:latin typeface="微软雅黑" pitchFamily="34" charset="-122"/>
                <a:ea typeface="微软雅黑" pitchFamily="34" charset="-122"/>
              </a:rPr>
              <a:t>统</a:t>
            </a:r>
            <a:endParaRPr lang="zh-CN" altLang="en-US" sz="2800" b="1" dirty="0">
              <a:solidFill>
                <a:srgbClr val="112F70"/>
              </a:solidFill>
              <a:latin typeface="微软雅黑" pitchFamily="34" charset="-122"/>
              <a:ea typeface="微软雅黑" pitchFamily="34" charset="-122"/>
            </a:endParaRPr>
          </a:p>
          <a:p>
            <a:pPr algn="dist"/>
            <a:r>
              <a:rPr lang="en-US" altLang="zh-CN" b="1" dirty="0">
                <a:solidFill>
                  <a:srgbClr val="112F70"/>
                </a:solidFill>
                <a:latin typeface="微软雅黑" pitchFamily="34" charset="-122"/>
                <a:ea typeface="微软雅黑" pitchFamily="34" charset="-122"/>
              </a:rPr>
              <a:t>Recommendation System</a:t>
            </a:r>
            <a:r>
              <a:rPr lang="en-US" altLang="zh-CN" b="1" dirty="0">
                <a:solidFill>
                  <a:srgbClr val="112F70"/>
                </a:solidFill>
                <a:latin typeface="微软雅黑" pitchFamily="34" charset="-122"/>
                <a:ea typeface="微软雅黑" pitchFamily="34" charset="-122"/>
              </a:rPr>
              <a:t>s</a:t>
            </a:r>
            <a:endParaRPr lang="en-US" altLang="zh-CN" b="1" dirty="0">
              <a:solidFill>
                <a:srgbClr val="112F7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sp>
        <p:nvSpPr>
          <p:cNvPr id="5" name="矩形 4"/>
          <p:cNvSpPr/>
          <p:nvPr/>
        </p:nvSpPr>
        <p:spPr>
          <a:xfrm>
            <a:off x="283210" y="843915"/>
            <a:ext cx="3109595" cy="460375"/>
          </a:xfrm>
          <a:prstGeom prst="rect">
            <a:avLst/>
          </a:prstGeom>
          <a:noFill/>
        </p:spPr>
        <p:txBody>
          <a:bodyPr wrap="square">
            <a:spAutoFit/>
          </a:bodyPr>
          <a:p>
            <a:pPr indent="0" algn="just">
              <a:lnSpc>
                <a:spcPct val="150000"/>
              </a:lnSpc>
              <a:buFont typeface="Arial" panose="020B0604020202090204" pitchFamily="34" charset="0"/>
              <a:buNone/>
            </a:pPr>
            <a:r>
              <a:rPr lang="zh-CN" sz="1600" b="1">
                <a:latin typeface="微软雅黑" charset="0"/>
                <a:ea typeface="微软雅黑" charset="0"/>
                <a:cs typeface="微软雅黑" charset="0"/>
                <a:sym typeface="+mn-ea"/>
              </a:rPr>
              <a:t>离线评估</a:t>
            </a:r>
            <a:r>
              <a:rPr lang="zh-CN" sz="1600" b="1">
                <a:latin typeface="微软雅黑" charset="0"/>
                <a:ea typeface="微软雅黑" charset="0"/>
                <a:cs typeface="微软雅黑" charset="0"/>
                <a:sym typeface="+mn-ea"/>
              </a:rPr>
              <a:t>实验：</a:t>
            </a:r>
            <a:endParaRPr sz="1200">
              <a:latin typeface="微软雅黑" charset="0"/>
              <a:ea typeface="微软雅黑" charset="0"/>
              <a:cs typeface="微软雅黑" charset="0"/>
              <a:sym typeface="+mn-ea"/>
            </a:endParaRPr>
          </a:p>
        </p:txBody>
      </p:sp>
      <p:pic>
        <p:nvPicPr>
          <p:cNvPr id="3" name="图片 2"/>
          <p:cNvPicPr>
            <a:picLocks noChangeAspect="1"/>
          </p:cNvPicPr>
          <p:nvPr/>
        </p:nvPicPr>
        <p:blipFill>
          <a:blip r:embed="rId2"/>
          <a:stretch>
            <a:fillRect/>
          </a:stretch>
        </p:blipFill>
        <p:spPr>
          <a:xfrm>
            <a:off x="4283710" y="1363345"/>
            <a:ext cx="4573270" cy="2684145"/>
          </a:xfrm>
          <a:prstGeom prst="rect">
            <a:avLst/>
          </a:prstGeom>
        </p:spPr>
      </p:pic>
      <p:sp>
        <p:nvSpPr>
          <p:cNvPr id="6" name="文本框 5"/>
          <p:cNvSpPr txBox="1"/>
          <p:nvPr/>
        </p:nvSpPr>
        <p:spPr>
          <a:xfrm>
            <a:off x="251460" y="1416685"/>
            <a:ext cx="3890010" cy="2584450"/>
          </a:xfrm>
          <a:prstGeom prst="rect">
            <a:avLst/>
          </a:prstGeom>
          <a:noFill/>
        </p:spPr>
        <p:txBody>
          <a:bodyPr wrap="square" rtlCol="0">
            <a:spAutoFit/>
          </a:bodyPr>
          <a:p>
            <a:pPr algn="just" fontAlgn="auto">
              <a:lnSpc>
                <a:spcPct val="150000"/>
              </a:lnSpc>
            </a:pPr>
            <a:r>
              <a:rPr lang="zh-CN" altLang="en-US" sz="1200"/>
              <a:t>(1) </a:t>
            </a:r>
            <a:r>
              <a:rPr lang="en-US" altLang="zh-CN" sz="1200"/>
              <a:t>HRL-Rec</a:t>
            </a:r>
            <a:r>
              <a:rPr lang="zh-CN" altLang="en-US" sz="1200"/>
              <a:t>明显优于所有的基准方法。</a:t>
            </a:r>
            <a:endParaRPr lang="zh-CN" altLang="en-US" sz="1200"/>
          </a:p>
          <a:p>
            <a:pPr algn="just" fontAlgn="auto">
              <a:lnSpc>
                <a:spcPct val="150000"/>
              </a:lnSpc>
            </a:pPr>
            <a:r>
              <a:rPr lang="zh-CN" altLang="en-US" sz="1200"/>
              <a:t>(2) HRL-Rec的改进主要来自三个方面:</a:t>
            </a:r>
            <a:endParaRPr lang="zh-CN" altLang="en-US" sz="1200"/>
          </a:p>
          <a:p>
            <a:pPr marL="285750" indent="-285750" algn="just" fontAlgn="auto">
              <a:lnSpc>
                <a:spcPct val="150000"/>
              </a:lnSpc>
              <a:buFont typeface="Arial" panose="020B0604020202090204" pitchFamily="34" charset="0"/>
              <a:buChar char="•"/>
            </a:pPr>
            <a:r>
              <a:rPr lang="zh-CN" altLang="en-US" sz="1200"/>
              <a:t>层次化的RL结构将频道选择器和</a:t>
            </a:r>
            <a:r>
              <a:rPr lang="en-US" altLang="zh-CN" sz="1200"/>
              <a:t>item</a:t>
            </a:r>
            <a:r>
              <a:rPr lang="zh-CN" altLang="en-US" sz="1200"/>
              <a:t>推荐器解耦，引导模型学习</a:t>
            </a:r>
            <a:r>
              <a:rPr lang="en-US" altLang="zh-CN" sz="1200"/>
              <a:t>item</a:t>
            </a:r>
            <a:r>
              <a:rPr lang="zh-CN" altLang="en-US" sz="1200"/>
              <a:t>级和</a:t>
            </a:r>
            <a:r>
              <a:rPr lang="en-US" altLang="zh-CN" sz="1200"/>
              <a:t>channel</a:t>
            </a:r>
            <a:r>
              <a:rPr lang="zh-CN" altLang="en-US" sz="1200"/>
              <a:t>级的用户偏好。</a:t>
            </a:r>
            <a:endParaRPr lang="zh-CN" altLang="en-US" sz="1200"/>
          </a:p>
          <a:p>
            <a:pPr marL="285750" indent="-285750" algn="just" fontAlgn="auto">
              <a:lnSpc>
                <a:spcPct val="150000"/>
              </a:lnSpc>
              <a:buFont typeface="Arial" panose="020B0604020202090204" pitchFamily="34" charset="0"/>
              <a:buChar char="•"/>
            </a:pPr>
            <a:r>
              <a:rPr lang="zh-CN" altLang="en-US" sz="1200"/>
              <a:t>RL的试错机制（探索和</a:t>
            </a:r>
            <a:r>
              <a:rPr lang="zh-CN" altLang="en-US" sz="1200"/>
              <a:t>利用）有助于HRL-Rec有效地找到最优选择。</a:t>
            </a:r>
            <a:endParaRPr lang="zh-CN" altLang="en-US" sz="1200"/>
          </a:p>
          <a:p>
            <a:pPr marL="285750" indent="-285750" algn="just" fontAlgn="auto">
              <a:lnSpc>
                <a:spcPct val="150000"/>
              </a:lnSpc>
              <a:buFont typeface="Arial" panose="020B0604020202090204" pitchFamily="34" charset="0"/>
              <a:buChar char="•"/>
            </a:pPr>
            <a:r>
              <a:rPr lang="en-US" altLang="zh-CN" sz="1200"/>
              <a:t>HRA</a:t>
            </a:r>
            <a:r>
              <a:rPr lang="zh-CN" altLang="en-US" sz="1200"/>
              <a:t>奖励（物品的点击次数、停留时间、列表级别下的多样性、物品的新颖性）考虑较为</a:t>
            </a:r>
            <a:r>
              <a:rPr lang="zh-CN" altLang="en-US" sz="1200"/>
              <a:t>全面，既改善了短期体验，也改善了长期体验。</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7" name="文本框 6"/>
          <p:cNvSpPr txBox="1"/>
          <p:nvPr/>
        </p:nvSpPr>
        <p:spPr>
          <a:xfrm>
            <a:off x="299085" y="236855"/>
            <a:ext cx="7976235" cy="275590"/>
          </a:xfrm>
          <a:prstGeom prst="rect">
            <a:avLst/>
          </a:prstGeom>
          <a:noFill/>
        </p:spPr>
        <p:txBody>
          <a:bodyPr wrap="square" rtlCol="0">
            <a:spAutoFit/>
          </a:bodyPr>
          <a:p>
            <a:r>
              <a:rPr lang="zh-CN" altLang="en-US" sz="1200" b="1" dirty="0">
                <a:solidFill>
                  <a:srgbClr val="112F70"/>
                </a:solidFill>
                <a:latin typeface="微软雅黑" charset="0"/>
                <a:ea typeface="微软雅黑" charset="0"/>
                <a:sym typeface="+mn-ea"/>
              </a:rPr>
              <a:t>《</a:t>
            </a:r>
            <a:r>
              <a:rPr lang="zh-CN" altLang="en-US" sz="1200" b="1" dirty="0">
                <a:solidFill>
                  <a:srgbClr val="112F70"/>
                </a:solidFill>
                <a:latin typeface="微软雅黑" charset="0"/>
                <a:ea typeface="微软雅黑" charset="0"/>
                <a:sym typeface="+mn-ea"/>
              </a:rPr>
              <a:t>Hierarchical Reinforcement Learning for Integrated Recommendation</a:t>
            </a:r>
            <a:r>
              <a:rPr lang="zh-CN" altLang="en-US" sz="1200" b="1" dirty="0">
                <a:solidFill>
                  <a:srgbClr val="112F70"/>
                </a:solidFill>
                <a:latin typeface="微软雅黑" charset="0"/>
                <a:ea typeface="微软雅黑" charset="0"/>
                <a:sym typeface="+mn-ea"/>
              </a:rPr>
              <a:t>》</a:t>
            </a:r>
            <a:endParaRPr lang="zh-CN" altLang="en-US" sz="1200" b="1" dirty="0">
              <a:solidFill>
                <a:srgbClr val="112F70"/>
              </a:solidFill>
              <a:latin typeface="微软雅黑" charset="0"/>
              <a:ea typeface="微软雅黑" charset="0"/>
              <a:sym typeface="+mn-ea"/>
            </a:endParaRPr>
          </a:p>
        </p:txBody>
      </p:sp>
      <p:grpSp>
        <p:nvGrpSpPr>
          <p:cNvPr id="20" name="组合 19"/>
          <p:cNvGrpSpPr/>
          <p:nvPr/>
        </p:nvGrpSpPr>
        <p:grpSpPr>
          <a:xfrm>
            <a:off x="194945" y="758825"/>
            <a:ext cx="2665730" cy="1998345"/>
            <a:chOff x="307" y="1195"/>
            <a:chExt cx="4198" cy="3147"/>
          </a:xfrm>
        </p:grpSpPr>
        <p:sp>
          <p:nvSpPr>
            <p:cNvPr id="5" name="矩形 4"/>
            <p:cNvSpPr/>
            <p:nvPr/>
          </p:nvSpPr>
          <p:spPr>
            <a:xfrm>
              <a:off x="644" y="1195"/>
              <a:ext cx="3658" cy="725"/>
            </a:xfrm>
            <a:prstGeom prst="rect">
              <a:avLst/>
            </a:prstGeom>
            <a:noFill/>
          </p:spPr>
          <p:txBody>
            <a:bodyPr wrap="square">
              <a:spAutoFit/>
            </a:bodyPr>
            <a:p>
              <a:pPr indent="0" algn="ctr">
                <a:lnSpc>
                  <a:spcPct val="150000"/>
                </a:lnSpc>
                <a:buFont typeface="Arial" panose="020B0604020202090204" pitchFamily="34" charset="0"/>
                <a:buNone/>
              </a:pPr>
              <a:r>
                <a:rPr lang="zh-CN" sz="1600" b="1">
                  <a:latin typeface="微软雅黑" charset="0"/>
                  <a:ea typeface="微软雅黑" charset="0"/>
                  <a:cs typeface="微软雅黑" charset="0"/>
                  <a:sym typeface="+mn-ea"/>
                </a:rPr>
                <a:t>在线</a:t>
              </a:r>
              <a:r>
                <a:rPr lang="en-US" altLang="zh-CN" sz="1600" b="1">
                  <a:latin typeface="微软雅黑" charset="0"/>
                  <a:ea typeface="微软雅黑" charset="0"/>
                  <a:cs typeface="微软雅黑" charset="0"/>
                  <a:sym typeface="+mn-ea"/>
                </a:rPr>
                <a:t>A/B</a:t>
              </a:r>
              <a:r>
                <a:rPr lang="zh-CN" altLang="en-US" sz="1600" b="1">
                  <a:latin typeface="微软雅黑" charset="0"/>
                  <a:ea typeface="微软雅黑" charset="0"/>
                  <a:cs typeface="微软雅黑" charset="0"/>
                  <a:sym typeface="+mn-ea"/>
                </a:rPr>
                <a:t>测试</a:t>
              </a:r>
              <a:endParaRPr sz="1200">
                <a:latin typeface="微软雅黑" charset="0"/>
                <a:ea typeface="微软雅黑" charset="0"/>
                <a:cs typeface="微软雅黑" charset="0"/>
                <a:sym typeface="+mn-ea"/>
              </a:endParaRPr>
            </a:p>
          </p:txBody>
        </p:sp>
        <p:pic>
          <p:nvPicPr>
            <p:cNvPr id="12" name="图片 11"/>
            <p:cNvPicPr>
              <a:picLocks noChangeAspect="1"/>
            </p:cNvPicPr>
            <p:nvPr/>
          </p:nvPicPr>
          <p:blipFill>
            <a:blip r:embed="rId2"/>
            <a:stretch>
              <a:fillRect/>
            </a:stretch>
          </p:blipFill>
          <p:spPr>
            <a:xfrm>
              <a:off x="307" y="1920"/>
              <a:ext cx="4198" cy="2422"/>
            </a:xfrm>
            <a:prstGeom prst="rect">
              <a:avLst/>
            </a:prstGeom>
          </p:spPr>
        </p:pic>
      </p:grpSp>
      <p:grpSp>
        <p:nvGrpSpPr>
          <p:cNvPr id="21" name="组合 20"/>
          <p:cNvGrpSpPr/>
          <p:nvPr/>
        </p:nvGrpSpPr>
        <p:grpSpPr>
          <a:xfrm>
            <a:off x="3204210" y="807720"/>
            <a:ext cx="2722880" cy="1889125"/>
            <a:chOff x="5046" y="1385"/>
            <a:chExt cx="4288" cy="2975"/>
          </a:xfrm>
        </p:grpSpPr>
        <p:pic>
          <p:nvPicPr>
            <p:cNvPr id="11" name="图片 10"/>
            <p:cNvPicPr>
              <a:picLocks noChangeAspect="1"/>
            </p:cNvPicPr>
            <p:nvPr/>
          </p:nvPicPr>
          <p:blipFill>
            <a:blip r:embed="rId3"/>
            <a:stretch>
              <a:fillRect/>
            </a:stretch>
          </p:blipFill>
          <p:spPr>
            <a:xfrm>
              <a:off x="5046" y="2008"/>
              <a:ext cx="4289" cy="2352"/>
            </a:xfrm>
            <a:prstGeom prst="rect">
              <a:avLst/>
            </a:prstGeom>
          </p:spPr>
        </p:pic>
        <p:sp>
          <p:nvSpPr>
            <p:cNvPr id="13" name="矩形 12"/>
            <p:cNvSpPr/>
            <p:nvPr/>
          </p:nvSpPr>
          <p:spPr>
            <a:xfrm>
              <a:off x="6094" y="1385"/>
              <a:ext cx="2192" cy="725"/>
            </a:xfrm>
            <a:prstGeom prst="rect">
              <a:avLst/>
            </a:prstGeom>
            <a:noFill/>
          </p:spPr>
          <p:txBody>
            <a:bodyPr wrap="square">
              <a:spAutoFit/>
            </a:bodyPr>
            <a:p>
              <a:pPr indent="0" algn="ctr">
                <a:lnSpc>
                  <a:spcPct val="150000"/>
                </a:lnSpc>
                <a:buFont typeface="Arial" panose="020B0604020202090204" pitchFamily="34" charset="0"/>
                <a:buNone/>
              </a:pPr>
              <a:r>
                <a:rPr lang="zh-CN" sz="1600" b="1">
                  <a:latin typeface="微软雅黑" charset="0"/>
                  <a:ea typeface="微软雅黑" charset="0"/>
                  <a:cs typeface="微软雅黑" charset="0"/>
                  <a:sym typeface="+mn-ea"/>
                </a:rPr>
                <a:t>消融实验</a:t>
              </a:r>
              <a:endParaRPr lang="zh-CN" sz="1600" b="1">
                <a:latin typeface="微软雅黑" charset="0"/>
                <a:ea typeface="微软雅黑" charset="0"/>
                <a:cs typeface="微软雅黑" charset="0"/>
                <a:sym typeface="+mn-ea"/>
              </a:endParaRPr>
            </a:p>
          </p:txBody>
        </p:sp>
      </p:grpSp>
      <p:grpSp>
        <p:nvGrpSpPr>
          <p:cNvPr id="18" name="组合 17"/>
          <p:cNvGrpSpPr/>
          <p:nvPr/>
        </p:nvGrpSpPr>
        <p:grpSpPr>
          <a:xfrm>
            <a:off x="5807710" y="1203325"/>
            <a:ext cx="3148330" cy="3498850"/>
            <a:chOff x="9146" y="1895"/>
            <a:chExt cx="4958" cy="5510"/>
          </a:xfrm>
        </p:grpSpPr>
        <p:sp>
          <p:nvSpPr>
            <p:cNvPr id="15" name="矩形 14"/>
            <p:cNvSpPr/>
            <p:nvPr/>
          </p:nvSpPr>
          <p:spPr>
            <a:xfrm>
              <a:off x="10398" y="1895"/>
              <a:ext cx="2455" cy="725"/>
            </a:xfrm>
            <a:prstGeom prst="rect">
              <a:avLst/>
            </a:prstGeom>
            <a:noFill/>
          </p:spPr>
          <p:txBody>
            <a:bodyPr wrap="square">
              <a:spAutoFit/>
            </a:bodyPr>
            <a:p>
              <a:pPr indent="0" algn="ctr">
                <a:lnSpc>
                  <a:spcPct val="150000"/>
                </a:lnSpc>
                <a:buFont typeface="Arial" panose="020B0604020202090204" pitchFamily="34" charset="0"/>
                <a:buNone/>
              </a:pPr>
              <a:r>
                <a:rPr lang="zh-CN" sz="1600" b="1">
                  <a:latin typeface="微软雅黑" charset="0"/>
                  <a:ea typeface="微软雅黑" charset="0"/>
                  <a:cs typeface="微软雅黑" charset="0"/>
                  <a:sym typeface="+mn-ea"/>
                </a:rPr>
                <a:t>稳定性</a:t>
              </a:r>
              <a:r>
                <a:rPr lang="zh-CN" sz="1600" b="1">
                  <a:latin typeface="微软雅黑" charset="0"/>
                  <a:ea typeface="微软雅黑" charset="0"/>
                  <a:cs typeface="微软雅黑" charset="0"/>
                  <a:sym typeface="+mn-ea"/>
                </a:rPr>
                <a:t>测试</a:t>
              </a:r>
              <a:endParaRPr lang="zh-CN" sz="1600" b="1">
                <a:latin typeface="微软雅黑" charset="0"/>
                <a:ea typeface="微软雅黑" charset="0"/>
                <a:cs typeface="微软雅黑" charset="0"/>
                <a:sym typeface="+mn-ea"/>
              </a:endParaRPr>
            </a:p>
          </p:txBody>
        </p:sp>
        <p:pic>
          <p:nvPicPr>
            <p:cNvPr id="16" name="图片 15"/>
            <p:cNvPicPr>
              <a:picLocks noChangeAspect="1"/>
            </p:cNvPicPr>
            <p:nvPr/>
          </p:nvPicPr>
          <p:blipFill>
            <a:blip r:embed="rId4"/>
            <a:stretch>
              <a:fillRect/>
            </a:stretch>
          </p:blipFill>
          <p:spPr>
            <a:xfrm>
              <a:off x="9146" y="2733"/>
              <a:ext cx="4959" cy="4673"/>
            </a:xfrm>
            <a:prstGeom prst="rect">
              <a:avLst/>
            </a:prstGeom>
          </p:spPr>
        </p:pic>
      </p:grpSp>
      <p:grpSp>
        <p:nvGrpSpPr>
          <p:cNvPr id="19" name="组合 18"/>
          <p:cNvGrpSpPr/>
          <p:nvPr/>
        </p:nvGrpSpPr>
        <p:grpSpPr>
          <a:xfrm>
            <a:off x="971550" y="2778450"/>
            <a:ext cx="4183633" cy="2098350"/>
            <a:chOff x="4639" y="3539"/>
            <a:chExt cx="3722" cy="2173"/>
          </a:xfrm>
        </p:grpSpPr>
        <p:sp>
          <p:nvSpPr>
            <p:cNvPr id="14" name="矩形 13"/>
            <p:cNvSpPr/>
            <p:nvPr/>
          </p:nvSpPr>
          <p:spPr>
            <a:xfrm>
              <a:off x="5408" y="3539"/>
              <a:ext cx="2236" cy="477"/>
            </a:xfrm>
            <a:prstGeom prst="rect">
              <a:avLst/>
            </a:prstGeom>
            <a:noFill/>
          </p:spPr>
          <p:txBody>
            <a:bodyPr wrap="square">
              <a:spAutoFit/>
            </a:bodyPr>
            <a:p>
              <a:pPr indent="0" algn="ctr">
                <a:lnSpc>
                  <a:spcPct val="150000"/>
                </a:lnSpc>
                <a:buFont typeface="Arial" panose="020B0604020202090204" pitchFamily="34" charset="0"/>
                <a:buNone/>
              </a:pPr>
              <a:r>
                <a:rPr lang="zh-CN" sz="1600" b="1">
                  <a:latin typeface="微软雅黑" charset="0"/>
                  <a:ea typeface="微软雅黑" charset="0"/>
                  <a:cs typeface="微软雅黑" charset="0"/>
                  <a:sym typeface="+mn-ea"/>
                </a:rPr>
                <a:t>参数分析</a:t>
              </a:r>
              <a:endParaRPr lang="zh-CN" sz="1600" b="1">
                <a:latin typeface="微软雅黑" charset="0"/>
                <a:ea typeface="微软雅黑" charset="0"/>
                <a:cs typeface="微软雅黑" charset="0"/>
                <a:sym typeface="+mn-ea"/>
              </a:endParaRPr>
            </a:p>
          </p:txBody>
        </p:sp>
        <p:pic>
          <p:nvPicPr>
            <p:cNvPr id="17" name="图片 16"/>
            <p:cNvPicPr>
              <a:picLocks noChangeAspect="1"/>
            </p:cNvPicPr>
            <p:nvPr/>
          </p:nvPicPr>
          <p:blipFill>
            <a:blip r:embed="rId5"/>
            <a:stretch>
              <a:fillRect/>
            </a:stretch>
          </p:blipFill>
          <p:spPr>
            <a:xfrm>
              <a:off x="4639" y="3947"/>
              <a:ext cx="3722" cy="176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1" name="等腰三角形 26"/>
          <p:cNvSpPr/>
          <p:nvPr/>
        </p:nvSpPr>
        <p:spPr>
          <a:xfrm>
            <a:off x="1115616" y="4011910"/>
            <a:ext cx="851351" cy="506643"/>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Lst>
            <a:ahLst/>
            <a:cxnLst>
              <a:cxn ang="0">
                <a:pos x="connsiteX0-1" y="connsiteY0-2"/>
              </a:cxn>
              <a:cxn ang="0">
                <a:pos x="connsiteX1-3" y="connsiteY1-4"/>
              </a:cxn>
              <a:cxn ang="0">
                <a:pos x="connsiteX2-5" y="connsiteY2-6"/>
              </a:cxn>
              <a:cxn ang="0">
                <a:pos x="connsiteX3-7" y="connsiteY3-8"/>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等腰三角形 26"/>
          <p:cNvSpPr/>
          <p:nvPr/>
        </p:nvSpPr>
        <p:spPr>
          <a:xfrm rot="5400000">
            <a:off x="265949" y="310329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6" name="等腰三角形 26"/>
          <p:cNvSpPr/>
          <p:nvPr/>
        </p:nvSpPr>
        <p:spPr>
          <a:xfrm rot="8958318">
            <a:off x="1313552" y="3687514"/>
            <a:ext cx="207867" cy="123703"/>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Lst>
            <a:ahLst/>
            <a:cxnLst>
              <a:cxn ang="0">
                <a:pos x="connsiteX0-1" y="connsiteY0-2"/>
              </a:cxn>
              <a:cxn ang="0">
                <a:pos x="connsiteX1-3" y="connsiteY1-4"/>
              </a:cxn>
              <a:cxn ang="0">
                <a:pos x="connsiteX2-5" y="connsiteY2-6"/>
              </a:cxn>
              <a:cxn ang="0">
                <a:pos x="connsiteX3-7" y="connsiteY3-8"/>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1" name="组合 40"/>
          <p:cNvGrpSpPr/>
          <p:nvPr/>
        </p:nvGrpSpPr>
        <p:grpSpPr>
          <a:xfrm>
            <a:off x="190711" y="123478"/>
            <a:ext cx="2653023" cy="864072"/>
            <a:chOff x="118827" y="36471"/>
            <a:chExt cx="2653023" cy="864072"/>
          </a:xfrm>
        </p:grpSpPr>
        <p:sp>
          <p:nvSpPr>
            <p:cNvPr id="42" name="椭圆 41"/>
            <p:cNvSpPr/>
            <p:nvPr/>
          </p:nvSpPr>
          <p:spPr bwMode="auto">
            <a:xfrm>
              <a:off x="118827" y="36471"/>
              <a:ext cx="864072" cy="864072"/>
            </a:xfrm>
            <a:prstGeom prst="ellipse">
              <a:avLst/>
            </a:prstGeom>
            <a:solidFill>
              <a:srgbClr val="112F7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849630" rtl="0" eaLnBrk="1" fontAlgn="base" latinLnBrk="0" hangingPunct="1">
                <a:lnSpc>
                  <a:spcPct val="100000"/>
                </a:lnSpc>
                <a:spcBef>
                  <a:spcPct val="0"/>
                </a:spcBef>
                <a:spcAft>
                  <a:spcPct val="0"/>
                </a:spcAft>
                <a:buClrTx/>
                <a:buSzTx/>
                <a:buFont typeface="Arial" panose="020B0604020202090204" pitchFamily="34" charset="0"/>
                <a:buNone/>
              </a:pPr>
              <a:endParaRPr kumimoji="0" lang="zh-CN" altLang="en-US" sz="1700" b="0" i="0" u="none" strike="noStrike" cap="none" normalizeH="0" baseline="0">
                <a:ln>
                  <a:noFill/>
                </a:ln>
                <a:solidFill>
                  <a:schemeClr val="tx1"/>
                </a:solidFill>
                <a:effectLst/>
                <a:latin typeface="Arial" panose="020B0604020202090204" pitchFamily="34" charset="0"/>
                <a:ea typeface="宋体" pitchFamily="2" charset="-122"/>
              </a:endParaRPr>
            </a:p>
          </p:txBody>
        </p:sp>
        <p:sp>
          <p:nvSpPr>
            <p:cNvPr id="44" name="TextBox 43"/>
            <p:cNvSpPr txBox="1"/>
            <p:nvPr/>
          </p:nvSpPr>
          <p:spPr>
            <a:xfrm>
              <a:off x="982899" y="304800"/>
              <a:ext cx="1788951" cy="400110"/>
            </a:xfrm>
            <a:prstGeom prst="rect">
              <a:avLst/>
            </a:prstGeom>
            <a:noFill/>
          </p:spPr>
          <p:txBody>
            <a:bodyPr wrap="square" rtlCol="0">
              <a:spAutoFit/>
            </a:bodyPr>
            <a:lstStyle/>
            <a:p>
              <a:r>
                <a:rPr lang="zh-CN" altLang="en-US" sz="2000" b="1" dirty="0">
                  <a:solidFill>
                    <a:srgbClr val="112F70"/>
                  </a:solidFill>
                  <a:latin typeface="微软雅黑" pitchFamily="34" charset="-122"/>
                  <a:ea typeface="微软雅黑" pitchFamily="34" charset="-122"/>
                </a:rPr>
                <a:t>北京</a:t>
              </a:r>
              <a:r>
                <a:rPr lang="zh-CN" altLang="en-US" sz="2000" b="1" dirty="0" smtClean="0">
                  <a:solidFill>
                    <a:srgbClr val="112F70"/>
                  </a:solidFill>
                  <a:latin typeface="微软雅黑" pitchFamily="34" charset="-122"/>
                  <a:ea typeface="微软雅黑" pitchFamily="34" charset="-122"/>
                </a:rPr>
                <a:t>交通大学</a:t>
              </a:r>
              <a:endParaRPr lang="zh-CN" altLang="en-US" sz="2000" b="1" dirty="0">
                <a:solidFill>
                  <a:srgbClr val="112F70"/>
                </a:solidFill>
                <a:latin typeface="微软雅黑" pitchFamily="34" charset="-122"/>
                <a:ea typeface="微软雅黑" pitchFamily="34" charset="-122"/>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3" y="156096"/>
            <a:ext cx="1002723" cy="798836"/>
          </a:xfrm>
          <a:prstGeom prst="rect">
            <a:avLst/>
          </a:prstGeom>
        </p:spPr>
      </p:pic>
      <p:sp>
        <p:nvSpPr>
          <p:cNvPr id="3" name="文本框 2"/>
          <p:cNvSpPr txBox="1"/>
          <p:nvPr/>
        </p:nvSpPr>
        <p:spPr>
          <a:xfrm>
            <a:off x="722630" y="2284095"/>
            <a:ext cx="7635875" cy="437515"/>
          </a:xfrm>
          <a:prstGeom prst="rect">
            <a:avLst/>
          </a:prstGeom>
          <a:noFill/>
        </p:spPr>
        <p:txBody>
          <a:bodyPr wrap="square" lIns="68580" tIns="34290" rIns="68580" bIns="34290" rtlCol="0">
            <a:spAutoFit/>
          </a:bodyPr>
          <a:p>
            <a:pPr algn="ctr"/>
            <a:r>
              <a:rPr lang="zh-CN" sz="2400" b="1" dirty="0" smtClean="0">
                <a:solidFill>
                  <a:schemeClr val="bg1"/>
                </a:solidFill>
                <a:latin typeface="微软雅黑" pitchFamily="34" charset="-122"/>
                <a:ea typeface="微软雅黑" pitchFamily="34" charset="-122"/>
              </a:rPr>
              <a:t>谢</a:t>
            </a:r>
            <a:r>
              <a:rPr lang="en-US" altLang="zh-CN" sz="2400" b="1" dirty="0" smtClean="0">
                <a:solidFill>
                  <a:schemeClr val="bg1"/>
                </a:solidFill>
                <a:latin typeface="微软雅黑" pitchFamily="34" charset="-122"/>
                <a:ea typeface="微软雅黑" pitchFamily="34" charset="-122"/>
              </a:rPr>
              <a:t>   </a:t>
            </a:r>
            <a:r>
              <a:rPr lang="zh-CN" sz="2400" b="1" dirty="0" smtClean="0">
                <a:solidFill>
                  <a:schemeClr val="bg1"/>
                </a:solidFill>
                <a:latin typeface="微软雅黑" pitchFamily="34" charset="-122"/>
                <a:ea typeface="微软雅黑" pitchFamily="34" charset="-122"/>
              </a:rPr>
              <a:t>谢</a:t>
            </a:r>
            <a:r>
              <a:rPr lang="en-US" altLang="zh-CN" sz="2400" b="1" dirty="0" smtClean="0">
                <a:solidFill>
                  <a:schemeClr val="bg1"/>
                </a:solidFill>
                <a:latin typeface="微软雅黑" pitchFamily="34" charset="-122"/>
                <a:ea typeface="微软雅黑" pitchFamily="34" charset="-122"/>
              </a:rPr>
              <a:t>   </a:t>
            </a:r>
            <a:r>
              <a:rPr lang="zh-CN" sz="2400" b="1" dirty="0" smtClean="0">
                <a:solidFill>
                  <a:schemeClr val="bg1"/>
                </a:solidFill>
                <a:latin typeface="微软雅黑" pitchFamily="34" charset="-122"/>
                <a:ea typeface="微软雅黑" pitchFamily="34" charset="-122"/>
              </a:rPr>
              <a:t>大</a:t>
            </a:r>
            <a:r>
              <a:rPr lang="en-US" altLang="zh-CN" sz="2400" b="1" dirty="0" smtClean="0">
                <a:solidFill>
                  <a:schemeClr val="bg1"/>
                </a:solidFill>
                <a:latin typeface="微软雅黑" pitchFamily="34" charset="-122"/>
                <a:ea typeface="微软雅黑" pitchFamily="34" charset="-122"/>
              </a:rPr>
              <a:t>   </a:t>
            </a:r>
            <a:r>
              <a:rPr lang="zh-CN" sz="2400" b="1" dirty="0" smtClean="0">
                <a:solidFill>
                  <a:schemeClr val="bg1"/>
                </a:solidFill>
                <a:latin typeface="微软雅黑" pitchFamily="34" charset="-122"/>
                <a:ea typeface="微软雅黑" pitchFamily="34" charset="-122"/>
              </a:rPr>
              <a:t>家！</a:t>
            </a:r>
            <a:endParaRPr lang="zh-CN" sz="2400" b="1" dirty="0" smtClean="0">
              <a:solidFill>
                <a:schemeClr val="bg1"/>
              </a:solidFill>
              <a:latin typeface="微软雅黑" pitchFamily="34" charset="-122"/>
              <a:ea typeface="微软雅黑" pitchFamily="34" charset="-122"/>
            </a:endParaRPr>
          </a:p>
        </p:txBody>
      </p:sp>
      <p:sp>
        <p:nvSpPr>
          <p:cNvPr id="4" name="TextBox 25"/>
          <p:cNvSpPr>
            <a:spLocks noChangeArrowheads="1"/>
          </p:cNvSpPr>
          <p:nvPr/>
        </p:nvSpPr>
        <p:spPr bwMode="auto">
          <a:xfrm>
            <a:off x="1979930" y="3796030"/>
            <a:ext cx="361188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l"/>
            <a:r>
              <a:rPr lang="zh-CN" altLang="en-US" dirty="0" smtClean="0">
                <a:solidFill>
                  <a:srgbClr val="112F70"/>
                </a:solidFill>
                <a:latin typeface="微软雅黑" pitchFamily="34" charset="-122"/>
                <a:ea typeface="微软雅黑" pitchFamily="34" charset="-122"/>
              </a:rPr>
              <a:t>分享</a:t>
            </a:r>
            <a:r>
              <a:rPr lang="zh-CN" altLang="en-US" dirty="0" smtClean="0">
                <a:solidFill>
                  <a:srgbClr val="112F70"/>
                </a:solidFill>
                <a:latin typeface="微软雅黑" pitchFamily="34" charset="-122"/>
                <a:ea typeface="微软雅黑" pitchFamily="34" charset="-122"/>
              </a:rPr>
              <a:t>人：吴亚伦       </a:t>
            </a:r>
            <a:endParaRPr lang="zh-CN" altLang="en-US" dirty="0" smtClean="0">
              <a:solidFill>
                <a:srgbClr val="112F70"/>
              </a:solidFill>
              <a:latin typeface="微软雅黑" pitchFamily="34" charset="-122"/>
              <a:ea typeface="微软雅黑" pitchFamily="34" charset="-122"/>
            </a:endParaRPr>
          </a:p>
          <a:p>
            <a:pPr algn="l"/>
            <a:r>
              <a:rPr lang="zh-CN" altLang="en-US" dirty="0" smtClean="0">
                <a:solidFill>
                  <a:srgbClr val="112F70"/>
                </a:solidFill>
                <a:latin typeface="微软雅黑" pitchFamily="34" charset="-122"/>
                <a:ea typeface="微软雅黑" pitchFamily="34" charset="-122"/>
              </a:rPr>
              <a:t>学</a:t>
            </a:r>
            <a:r>
              <a:rPr lang="en-US" altLang="zh-CN" dirty="0" smtClean="0">
                <a:solidFill>
                  <a:srgbClr val="112F70"/>
                </a:solidFill>
                <a:latin typeface="微软雅黑" pitchFamily="34" charset="-122"/>
                <a:ea typeface="微软雅黑" pitchFamily="34" charset="-122"/>
              </a:rPr>
              <a:t>   </a:t>
            </a:r>
            <a:r>
              <a:rPr lang="zh-CN" altLang="en-US" dirty="0" smtClean="0">
                <a:solidFill>
                  <a:srgbClr val="112F70"/>
                </a:solidFill>
                <a:latin typeface="微软雅黑" pitchFamily="34" charset="-122"/>
                <a:ea typeface="微软雅黑" pitchFamily="34" charset="-122"/>
              </a:rPr>
              <a:t>号：</a:t>
            </a:r>
            <a:r>
              <a:rPr lang="en-US" altLang="zh-CN" dirty="0">
                <a:solidFill>
                  <a:srgbClr val="112F70"/>
                </a:solidFill>
                <a:latin typeface="微软雅黑" pitchFamily="34" charset="-122"/>
                <a:ea typeface="微软雅黑" pitchFamily="34" charset="-122"/>
              </a:rPr>
              <a:t>22110131</a:t>
            </a:r>
            <a:endParaRPr lang="en-US" altLang="zh-CN" dirty="0">
              <a:solidFill>
                <a:srgbClr val="112F70"/>
              </a:solidFill>
              <a:latin typeface="微软雅黑" pitchFamily="34" charset="-122"/>
              <a:ea typeface="微软雅黑" pitchFamily="34" charset="-122"/>
            </a:endParaRPr>
          </a:p>
          <a:p>
            <a:pPr algn="l"/>
            <a:r>
              <a:rPr lang="zh-CN" altLang="en-US" dirty="0">
                <a:solidFill>
                  <a:srgbClr val="112F70"/>
                </a:solidFill>
                <a:latin typeface="微软雅黑" pitchFamily="34" charset="-122"/>
                <a:ea typeface="微软雅黑" pitchFamily="34" charset="-122"/>
              </a:rPr>
              <a:t>邮</a:t>
            </a:r>
            <a:r>
              <a:rPr lang="en-US" altLang="zh-CN" dirty="0">
                <a:solidFill>
                  <a:srgbClr val="112F70"/>
                </a:solidFill>
                <a:latin typeface="微软雅黑" pitchFamily="34" charset="-122"/>
                <a:ea typeface="微软雅黑" pitchFamily="34" charset="-122"/>
              </a:rPr>
              <a:t>   </a:t>
            </a:r>
            <a:r>
              <a:rPr lang="zh-CN" altLang="en-US" dirty="0">
                <a:solidFill>
                  <a:srgbClr val="112F70"/>
                </a:solidFill>
                <a:latin typeface="微软雅黑" pitchFamily="34" charset="-122"/>
                <a:ea typeface="微软雅黑" pitchFamily="34" charset="-122"/>
              </a:rPr>
              <a:t>箱：</a:t>
            </a:r>
            <a:r>
              <a:rPr lang="en-US" altLang="zh-CN" dirty="0">
                <a:solidFill>
                  <a:srgbClr val="112F70"/>
                </a:solidFill>
                <a:latin typeface="微软雅黑" pitchFamily="34" charset="-122"/>
                <a:ea typeface="微软雅黑" pitchFamily="34" charset="-122"/>
              </a:rPr>
              <a:t>wuyalun1@bjtu.edu.cn</a:t>
            </a:r>
            <a:r>
              <a:rPr lang="zh-CN" altLang="en-US" dirty="0">
                <a:solidFill>
                  <a:srgbClr val="112F70"/>
                </a:solidFill>
                <a:latin typeface="微软雅黑" pitchFamily="34" charset="-122"/>
                <a:ea typeface="微软雅黑" pitchFamily="34" charset="-122"/>
              </a:rPr>
              <a:t> </a:t>
            </a:r>
            <a:endParaRPr lang="zh-CN" altLang="en-US" sz="4000" dirty="0">
              <a:solidFill>
                <a:srgbClr val="112F70"/>
              </a:solidFill>
            </a:endParaRPr>
          </a:p>
        </p:txBody>
      </p:sp>
      <p:pic>
        <p:nvPicPr>
          <p:cNvPr id="5" name="图片 4"/>
          <p:cNvPicPr>
            <a:picLocks noChangeAspect="1"/>
          </p:cNvPicPr>
          <p:nvPr/>
        </p:nvPicPr>
        <p:blipFill>
          <a:blip r:embed="rId3"/>
          <a:stretch>
            <a:fillRect/>
          </a:stretch>
        </p:blipFill>
        <p:spPr>
          <a:xfrm>
            <a:off x="5652135" y="3580130"/>
            <a:ext cx="1158240" cy="1158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21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51520" y="195486"/>
            <a:ext cx="2216337" cy="368300"/>
          </a:xfrm>
          <a:prstGeom prst="rect">
            <a:avLst/>
          </a:prstGeom>
          <a:noFill/>
        </p:spPr>
        <p:txBody>
          <a:bodyPr wrap="square" rtlCol="0">
            <a:spAutoFit/>
          </a:bodyPr>
          <a:lstStyle/>
          <a:p>
            <a:r>
              <a:rPr lang="zh-CN" altLang="en-US" b="1" dirty="0">
                <a:solidFill>
                  <a:srgbClr val="112F70"/>
                </a:solidFill>
                <a:latin typeface="微软雅黑" charset="0"/>
                <a:ea typeface="微软雅黑" charset="0"/>
                <a:sym typeface="+mn-ea"/>
              </a:rPr>
              <a:t>推荐系统</a:t>
            </a:r>
            <a:endParaRPr lang="zh-CN" altLang="en-US"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4" name="矩形 3"/>
          <p:cNvSpPr/>
          <p:nvPr/>
        </p:nvSpPr>
        <p:spPr>
          <a:xfrm>
            <a:off x="323215" y="1275715"/>
            <a:ext cx="4498975" cy="2999740"/>
          </a:xfrm>
          <a:prstGeom prst="rect">
            <a:avLst/>
          </a:prstGeom>
          <a:noFill/>
        </p:spPr>
        <p:txBody>
          <a:bodyPr wrap="square">
            <a:spAutoFit/>
          </a:bodyPr>
          <a:p>
            <a:pPr marL="171450" indent="-171450" algn="just">
              <a:lnSpc>
                <a:spcPct val="150000"/>
              </a:lnSpc>
              <a:buFont typeface="Arial" panose="020B0604020202090204" pitchFamily="34" charset="0"/>
              <a:buChar char="•"/>
            </a:pPr>
            <a:r>
              <a:rPr lang="zh-CN" altLang="en-US" sz="1400" b="1">
                <a:latin typeface="微软雅黑" charset="0"/>
                <a:ea typeface="微软雅黑" charset="0"/>
                <a:cs typeface="微软雅黑" charset="0"/>
                <a:sym typeface="+mn-ea"/>
              </a:rPr>
              <a:t>推荐系统</a:t>
            </a:r>
            <a:r>
              <a:rPr lang="zh-CN" altLang="en-US" sz="1400">
                <a:latin typeface="微软雅黑" charset="0"/>
                <a:ea typeface="微软雅黑" charset="0"/>
                <a:cs typeface="微软雅黑" charset="0"/>
                <a:sym typeface="+mn-ea"/>
              </a:rPr>
              <a:t>（</a:t>
            </a:r>
            <a:r>
              <a:rPr lang="en-US" altLang="zh-CN" sz="1400">
                <a:latin typeface="微软雅黑" charset="0"/>
                <a:ea typeface="微软雅黑" charset="0"/>
                <a:cs typeface="微软雅黑" charset="0"/>
                <a:sym typeface="+mn-ea"/>
              </a:rPr>
              <a:t>Recommendation Systems</a:t>
            </a:r>
            <a:r>
              <a:rPr lang="zh-CN" altLang="en-US" sz="1400">
                <a:latin typeface="微软雅黑" charset="0"/>
                <a:ea typeface="微软雅黑" charset="0"/>
                <a:cs typeface="微软雅黑" charset="0"/>
                <a:sym typeface="+mn-ea"/>
              </a:rPr>
              <a:t>）：根据用户的需求和特性并从海量的数据中挖掘出用户潜在感兴趣的项目（</a:t>
            </a:r>
            <a:r>
              <a:rPr lang="en-US" altLang="zh-CN" sz="1400">
                <a:latin typeface="微软雅黑" charset="0"/>
                <a:ea typeface="微软雅黑" charset="0"/>
                <a:cs typeface="微软雅黑" charset="0"/>
                <a:sym typeface="+mn-ea"/>
              </a:rPr>
              <a:t>item</a:t>
            </a:r>
            <a:r>
              <a:rPr lang="zh-CN" altLang="en-US" sz="1400">
                <a:latin typeface="微软雅黑" charset="0"/>
                <a:ea typeface="微软雅黑" charset="0"/>
                <a:cs typeface="微软雅黑" charset="0"/>
                <a:sym typeface="+mn-ea"/>
              </a:rPr>
              <a:t>）。</a:t>
            </a:r>
            <a:endParaRPr lang="zh-CN" altLang="en-US" sz="14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endParaRPr lang="zh-CN" altLang="en-US" sz="1400" dirty="0">
              <a:solidFill>
                <a:sysClr val="windowText" lastClr="000000"/>
              </a:solidFill>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400" dirty="0">
                <a:solidFill>
                  <a:sysClr val="windowText" lastClr="000000"/>
                </a:solidFill>
                <a:latin typeface="微软雅黑" charset="0"/>
                <a:ea typeface="微软雅黑" charset="0"/>
                <a:cs typeface="微软雅黑" charset="0"/>
                <a:sym typeface="+mn-ea"/>
              </a:rPr>
              <a:t>举例：推荐系统就是设计一个系统来担任导购，这个导购可以根据用户的一些信息（年龄、性别、</a:t>
            </a:r>
            <a:r>
              <a:rPr lang="zh-CN" altLang="en-US" sz="1400" dirty="0">
                <a:solidFill>
                  <a:sysClr val="windowText" lastClr="000000"/>
                </a:solidFill>
                <a:latin typeface="微软雅黑" charset="0"/>
                <a:ea typeface="微软雅黑" charset="0"/>
                <a:cs typeface="微软雅黑" charset="0"/>
                <a:sym typeface="+mn-ea"/>
              </a:rPr>
              <a:t>兴趣等）为他推荐对应的项目。推荐领域非常广泛，比如视频推荐（</a:t>
            </a:r>
            <a:r>
              <a:rPr lang="en-US" altLang="zh-CN" sz="1400" dirty="0">
                <a:solidFill>
                  <a:sysClr val="windowText" lastClr="000000"/>
                </a:solidFill>
                <a:latin typeface="微软雅黑" charset="0"/>
                <a:ea typeface="微软雅黑" charset="0"/>
                <a:cs typeface="微软雅黑" charset="0"/>
                <a:sym typeface="+mn-ea"/>
              </a:rPr>
              <a:t>B</a:t>
            </a:r>
            <a:r>
              <a:rPr lang="zh-CN" altLang="en-US" sz="1400" dirty="0">
                <a:solidFill>
                  <a:sysClr val="windowText" lastClr="000000"/>
                </a:solidFill>
                <a:latin typeface="微软雅黑" charset="0"/>
                <a:ea typeface="微软雅黑" charset="0"/>
                <a:cs typeface="微软雅黑" charset="0"/>
                <a:sym typeface="+mn-ea"/>
              </a:rPr>
              <a:t>站、抖音等）、商品推荐（淘宝、京东、拼多多）、内容推荐（</a:t>
            </a:r>
            <a:r>
              <a:rPr lang="zh-CN" altLang="en-US" sz="1400" dirty="0">
                <a:solidFill>
                  <a:sysClr val="windowText" lastClr="000000"/>
                </a:solidFill>
                <a:latin typeface="微软雅黑" charset="0"/>
                <a:ea typeface="微软雅黑" charset="0"/>
                <a:cs typeface="微软雅黑" charset="0"/>
                <a:sym typeface="+mn-ea"/>
              </a:rPr>
              <a:t>微博、</a:t>
            </a:r>
            <a:r>
              <a:rPr lang="zh-CN" altLang="en-US" sz="1400" dirty="0">
                <a:solidFill>
                  <a:sysClr val="windowText" lastClr="000000"/>
                </a:solidFill>
                <a:latin typeface="微软雅黑" charset="0"/>
                <a:ea typeface="微软雅黑" charset="0"/>
                <a:cs typeface="微软雅黑" charset="0"/>
                <a:sym typeface="+mn-ea"/>
              </a:rPr>
              <a:t>小红书、头条）。</a:t>
            </a:r>
            <a:endParaRPr lang="zh-CN" altLang="en-US" sz="1400" dirty="0">
              <a:solidFill>
                <a:sysClr val="windowText" lastClr="000000"/>
              </a:solidFill>
              <a:latin typeface="微软雅黑" charset="0"/>
              <a:ea typeface="微软雅黑" charset="0"/>
              <a:cs typeface="微软雅黑" charset="0"/>
              <a:sym typeface="+mn-ea"/>
            </a:endParaRPr>
          </a:p>
        </p:txBody>
      </p:sp>
      <p:pic>
        <p:nvPicPr>
          <p:cNvPr id="5" name="图片 4"/>
          <p:cNvPicPr>
            <a:picLocks noChangeAspect="1"/>
          </p:cNvPicPr>
          <p:nvPr/>
        </p:nvPicPr>
        <p:blipFill>
          <a:blip r:embed="rId2"/>
          <a:stretch>
            <a:fillRect/>
          </a:stretch>
        </p:blipFill>
        <p:spPr>
          <a:xfrm>
            <a:off x="4990465" y="1275715"/>
            <a:ext cx="1600200" cy="3042920"/>
          </a:xfrm>
          <a:prstGeom prst="rect">
            <a:avLst/>
          </a:prstGeom>
          <a:noFill/>
          <a:ln>
            <a:solidFill>
              <a:schemeClr val="accent1"/>
            </a:solidFill>
          </a:ln>
        </p:spPr>
      </p:pic>
      <p:pic>
        <p:nvPicPr>
          <p:cNvPr id="6" name="图片 5"/>
          <p:cNvPicPr>
            <a:picLocks noChangeAspect="1"/>
          </p:cNvPicPr>
          <p:nvPr/>
        </p:nvPicPr>
        <p:blipFill>
          <a:blip r:embed="rId3"/>
          <a:stretch>
            <a:fillRect/>
          </a:stretch>
        </p:blipFill>
        <p:spPr>
          <a:xfrm>
            <a:off x="6950075" y="1275715"/>
            <a:ext cx="1616075" cy="301117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bldLvl="0" animBg="1"/>
      <p:bldP spid="7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51520" y="195486"/>
            <a:ext cx="2216337" cy="368300"/>
          </a:xfrm>
          <a:prstGeom prst="rect">
            <a:avLst/>
          </a:prstGeom>
          <a:noFill/>
        </p:spPr>
        <p:txBody>
          <a:bodyPr wrap="square" rtlCol="0">
            <a:spAutoFit/>
          </a:bodyPr>
          <a:lstStyle/>
          <a:p>
            <a:r>
              <a:rPr lang="zh-CN" altLang="en-US" b="1" dirty="0">
                <a:solidFill>
                  <a:srgbClr val="112F70"/>
                </a:solidFill>
                <a:latin typeface="微软雅黑" charset="0"/>
                <a:ea typeface="微软雅黑" charset="0"/>
                <a:sym typeface="+mn-ea"/>
              </a:rPr>
              <a:t>推荐系统</a:t>
            </a:r>
            <a:endParaRPr lang="zh-CN" altLang="en-US"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pic>
        <p:nvPicPr>
          <p:cNvPr id="3" name="图片 2"/>
          <p:cNvPicPr>
            <a:picLocks noChangeAspect="1"/>
          </p:cNvPicPr>
          <p:nvPr/>
        </p:nvPicPr>
        <p:blipFill>
          <a:blip r:embed="rId2"/>
          <a:srcRect t="21481" b="9383"/>
          <a:stretch>
            <a:fillRect/>
          </a:stretch>
        </p:blipFill>
        <p:spPr>
          <a:xfrm>
            <a:off x="1619250" y="627380"/>
            <a:ext cx="5808345" cy="2133600"/>
          </a:xfrm>
          <a:prstGeom prst="rect">
            <a:avLst/>
          </a:prstGeom>
        </p:spPr>
      </p:pic>
      <p:sp>
        <p:nvSpPr>
          <p:cNvPr id="7" name="矩形 6"/>
          <p:cNvSpPr/>
          <p:nvPr/>
        </p:nvSpPr>
        <p:spPr>
          <a:xfrm>
            <a:off x="395605" y="2931795"/>
            <a:ext cx="8482330" cy="2030095"/>
          </a:xfrm>
          <a:prstGeom prst="rect">
            <a:avLst/>
          </a:prstGeom>
          <a:noFill/>
        </p:spPr>
        <p:txBody>
          <a:bodyPr wrap="square">
            <a:spAutoFit/>
          </a:bodyPr>
          <a:p>
            <a:pPr marL="171450" indent="-171450" algn="just">
              <a:lnSpc>
                <a:spcPct val="150000"/>
              </a:lnSpc>
              <a:buFont typeface="Arial" panose="020B0604020202090204" pitchFamily="34" charset="0"/>
              <a:buChar char="•"/>
            </a:pPr>
            <a:r>
              <a:rPr sz="1400" b="1">
                <a:latin typeface="微软雅黑" charset="0"/>
                <a:ea typeface="微软雅黑" charset="0"/>
                <a:cs typeface="微软雅黑" charset="0"/>
                <a:sym typeface="+mn-ea"/>
              </a:rPr>
              <a:t>推荐系统的主要过程包括：</a:t>
            </a:r>
            <a:r>
              <a:rPr sz="1400" b="1">
                <a:solidFill>
                  <a:srgbClr val="FF0000"/>
                </a:solidFill>
                <a:latin typeface="微软雅黑" charset="0"/>
                <a:ea typeface="微软雅黑" charset="0"/>
                <a:cs typeface="微软雅黑" charset="0"/>
                <a:sym typeface="+mn-ea"/>
              </a:rPr>
              <a:t>召回</a:t>
            </a:r>
            <a:r>
              <a:rPr sz="1400">
                <a:latin typeface="微软雅黑" charset="0"/>
                <a:ea typeface="微软雅黑" charset="0"/>
                <a:cs typeface="微软雅黑" charset="0"/>
                <a:sym typeface="+mn-ea"/>
              </a:rPr>
              <a:t>、粗排、精排、重排等。实现的是从数百万计甚至上亿计的item</a:t>
            </a:r>
            <a:r>
              <a:rPr lang="en-US" sz="1400">
                <a:latin typeface="微软雅黑" charset="0"/>
                <a:ea typeface="微软雅黑" charset="0"/>
                <a:cs typeface="微软雅黑" charset="0"/>
                <a:sym typeface="+mn-ea"/>
              </a:rPr>
              <a:t>s</a:t>
            </a:r>
            <a:r>
              <a:rPr sz="1400">
                <a:latin typeface="微软雅黑" charset="0"/>
                <a:ea typeface="微软雅黑" charset="0"/>
                <a:cs typeface="微软雅黑" charset="0"/>
                <a:sym typeface="+mn-ea"/>
              </a:rPr>
              <a:t>中层层筛选得到最终用以推荐的几十个item</a:t>
            </a:r>
            <a:r>
              <a:rPr lang="en-US" sz="1400">
                <a:latin typeface="微软雅黑" charset="0"/>
                <a:ea typeface="微软雅黑" charset="0"/>
                <a:cs typeface="微软雅黑" charset="0"/>
                <a:sym typeface="+mn-ea"/>
              </a:rPr>
              <a:t>s</a:t>
            </a:r>
            <a:r>
              <a:rPr sz="1400">
                <a:latin typeface="微软雅黑" charset="0"/>
                <a:ea typeface="微软雅黑" charset="0"/>
                <a:cs typeface="微软雅黑" charset="0"/>
                <a:sym typeface="+mn-ea"/>
              </a:rPr>
              <a:t>。</a:t>
            </a:r>
            <a:endParaRPr sz="14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400" b="1">
                <a:latin typeface="微软雅黑" charset="0"/>
                <a:ea typeface="微软雅黑" charset="0"/>
                <a:cs typeface="微软雅黑" charset="0"/>
                <a:sym typeface="+mn-ea"/>
              </a:rPr>
              <a:t>召回：</a:t>
            </a:r>
            <a:r>
              <a:rPr lang="zh-CN" sz="1400">
                <a:latin typeface="微软雅黑" charset="0"/>
                <a:ea typeface="微软雅黑" charset="0"/>
                <a:cs typeface="微软雅黑" charset="0"/>
                <a:sym typeface="+mn-ea"/>
              </a:rPr>
              <a:t>在推荐系统中，召回是从物料库中，获取一小部分物料，这一小部分物料会在后续的环节被模型用来进行打分排序。</a:t>
            </a:r>
            <a:endParaRPr lang="zh-CN" sz="14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400" b="1">
                <a:latin typeface="微软雅黑" charset="0"/>
                <a:ea typeface="微软雅黑" charset="0"/>
                <a:cs typeface="微软雅黑" charset="0"/>
                <a:sym typeface="+mn-ea"/>
              </a:rPr>
              <a:t>为什么要召回？</a:t>
            </a:r>
            <a:r>
              <a:rPr lang="zh-CN" sz="1400">
                <a:latin typeface="微软雅黑" charset="0"/>
                <a:ea typeface="微软雅黑" charset="0"/>
                <a:cs typeface="微软雅黑" charset="0"/>
                <a:sym typeface="+mn-ea"/>
              </a:rPr>
              <a:t>在真实的生产中，往往有数以亿计的item</a:t>
            </a:r>
            <a:r>
              <a:rPr lang="en-US" altLang="zh-CN" sz="1400">
                <a:latin typeface="微软雅黑" charset="0"/>
                <a:ea typeface="微软雅黑" charset="0"/>
                <a:cs typeface="微软雅黑" charset="0"/>
                <a:sym typeface="+mn-ea"/>
              </a:rPr>
              <a:t>s</a:t>
            </a:r>
            <a:r>
              <a:rPr lang="zh-CN" sz="1400">
                <a:latin typeface="微软雅黑" charset="0"/>
                <a:ea typeface="微软雅黑" charset="0"/>
                <a:cs typeface="微软雅黑" charset="0"/>
                <a:sym typeface="+mn-ea"/>
              </a:rPr>
              <a:t>，如果直接用模型对这些item</a:t>
            </a:r>
            <a:r>
              <a:rPr lang="en-US" altLang="zh-CN" sz="1400">
                <a:latin typeface="微软雅黑" charset="0"/>
                <a:ea typeface="微软雅黑" charset="0"/>
                <a:cs typeface="微软雅黑" charset="0"/>
                <a:sym typeface="+mn-ea"/>
              </a:rPr>
              <a:t>s</a:t>
            </a:r>
            <a:r>
              <a:rPr lang="zh-CN" sz="1400">
                <a:latin typeface="微软雅黑" charset="0"/>
                <a:ea typeface="微软雅黑" charset="0"/>
                <a:cs typeface="微软雅黑" charset="0"/>
                <a:sym typeface="+mn-ea"/>
              </a:rPr>
              <a:t>进行打分，完全不现实，所以需要召回环节。</a:t>
            </a:r>
            <a:endParaRPr lang="zh-CN" sz="1400">
              <a:latin typeface="微软雅黑" charset="0"/>
              <a:ea typeface="微软雅黑" charset="0"/>
              <a:cs typeface="微软雅黑"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bldLvl="0" animBg="1"/>
      <p:bldP spid="7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51520" y="195486"/>
            <a:ext cx="2216337" cy="368300"/>
          </a:xfrm>
          <a:prstGeom prst="rect">
            <a:avLst/>
          </a:prstGeom>
          <a:noFill/>
        </p:spPr>
        <p:txBody>
          <a:bodyPr wrap="square" rtlCol="0">
            <a:spAutoFit/>
          </a:bodyPr>
          <a:lstStyle/>
          <a:p>
            <a:r>
              <a:rPr lang="zh-CN" altLang="en-US" b="1" dirty="0">
                <a:solidFill>
                  <a:srgbClr val="112F70"/>
                </a:solidFill>
                <a:latin typeface="微软雅黑" charset="0"/>
                <a:ea typeface="微软雅黑" charset="0"/>
                <a:sym typeface="+mn-ea"/>
              </a:rPr>
              <a:t>推荐系统</a:t>
            </a:r>
            <a:endParaRPr lang="zh-CN" altLang="en-US"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pic>
        <p:nvPicPr>
          <p:cNvPr id="4" name="图片 3"/>
          <p:cNvPicPr>
            <a:picLocks noChangeAspect="1"/>
          </p:cNvPicPr>
          <p:nvPr/>
        </p:nvPicPr>
        <p:blipFill>
          <a:blip r:embed="rId2"/>
          <a:stretch>
            <a:fillRect/>
          </a:stretch>
        </p:blipFill>
        <p:spPr>
          <a:xfrm>
            <a:off x="251460" y="1031875"/>
            <a:ext cx="5461000" cy="2867025"/>
          </a:xfrm>
          <a:prstGeom prst="rect">
            <a:avLst/>
          </a:prstGeom>
        </p:spPr>
      </p:pic>
      <p:sp>
        <p:nvSpPr>
          <p:cNvPr id="5" name="矩形 4"/>
          <p:cNvSpPr/>
          <p:nvPr/>
        </p:nvSpPr>
        <p:spPr>
          <a:xfrm>
            <a:off x="5712460" y="1031875"/>
            <a:ext cx="3233420" cy="3646170"/>
          </a:xfrm>
          <a:prstGeom prst="rect">
            <a:avLst/>
          </a:prstGeom>
          <a:noFill/>
        </p:spPr>
        <p:txBody>
          <a:bodyPr wrap="square">
            <a:spAutoFit/>
          </a:bodyPr>
          <a:p>
            <a:pPr marL="171450" indent="-171450" algn="just">
              <a:lnSpc>
                <a:spcPct val="150000"/>
              </a:lnSpc>
              <a:buFont typeface="Arial" panose="020B0604020202090204" pitchFamily="34" charset="0"/>
              <a:buChar char="•"/>
            </a:pPr>
            <a:r>
              <a:rPr sz="1400" b="1">
                <a:latin typeface="微软雅黑" charset="0"/>
                <a:ea typeface="微软雅黑" charset="0"/>
                <a:cs typeface="微软雅黑" charset="0"/>
                <a:sym typeface="+mn-ea"/>
              </a:rPr>
              <a:t>规则</a:t>
            </a:r>
            <a:r>
              <a:rPr lang="zh-CN" sz="1400" b="1">
                <a:latin typeface="微软雅黑" charset="0"/>
                <a:ea typeface="微软雅黑" charset="0"/>
                <a:cs typeface="微软雅黑" charset="0"/>
                <a:sym typeface="+mn-ea"/>
              </a:rPr>
              <a:t>召回：</a:t>
            </a:r>
            <a:r>
              <a:rPr lang="zh-CN" sz="1400">
                <a:latin typeface="微软雅黑" charset="0"/>
                <a:ea typeface="微软雅黑" charset="0"/>
                <a:cs typeface="微软雅黑" charset="0"/>
                <a:sym typeface="+mn-ea"/>
              </a:rPr>
              <a:t>最常见、可解释强。但个性化弱（</a:t>
            </a:r>
            <a:r>
              <a:rPr lang="zh-CN" sz="1400">
                <a:latin typeface="微软雅黑" charset="0"/>
                <a:ea typeface="微软雅黑" charset="0"/>
                <a:cs typeface="微软雅黑" charset="0"/>
                <a:sym typeface="+mn-ea"/>
              </a:rPr>
              <a:t>例如：热销的产品并不一定是我</a:t>
            </a:r>
            <a:r>
              <a:rPr lang="zh-CN" sz="1400">
                <a:latin typeface="微软雅黑" charset="0"/>
                <a:ea typeface="微软雅黑" charset="0"/>
                <a:cs typeface="微软雅黑" charset="0"/>
                <a:sym typeface="+mn-ea"/>
              </a:rPr>
              <a:t>喜欢的产品）</a:t>
            </a:r>
            <a:endParaRPr lang="zh-CN" sz="14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sz="1400" b="1">
                <a:latin typeface="微软雅黑" charset="0"/>
                <a:ea typeface="微软雅黑" charset="0"/>
                <a:cs typeface="微软雅黑" charset="0"/>
                <a:sym typeface="+mn-ea"/>
              </a:rPr>
              <a:t>协同过滤：</a:t>
            </a:r>
            <a:r>
              <a:rPr lang="zh-CN" sz="1400">
                <a:latin typeface="微软雅黑" charset="0"/>
                <a:ea typeface="微软雅黑" charset="0"/>
                <a:cs typeface="微软雅黑" charset="0"/>
                <a:sym typeface="+mn-ea"/>
              </a:rPr>
              <a:t>最经典的算法。（亚马逊的</a:t>
            </a:r>
            <a:r>
              <a:rPr lang="en-US" altLang="zh-CN" sz="1400">
                <a:latin typeface="微软雅黑" charset="0"/>
                <a:ea typeface="微软雅黑" charset="0"/>
                <a:cs typeface="微软雅黑" charset="0"/>
                <a:sym typeface="+mn-ea"/>
              </a:rPr>
              <a:t>item-CF</a:t>
            </a:r>
            <a:r>
              <a:rPr lang="zh-CN" altLang="en-US" sz="1400">
                <a:latin typeface="微软雅黑" charset="0"/>
                <a:ea typeface="微软雅黑" charset="0"/>
                <a:cs typeface="微软雅黑" charset="0"/>
                <a:sym typeface="+mn-ea"/>
              </a:rPr>
              <a:t>：用户</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喜欢</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和</a:t>
            </a:r>
            <a:r>
              <a:rPr lang="en-US" altLang="zh-CN" sz="1400">
                <a:latin typeface="微软雅黑" charset="0"/>
                <a:ea typeface="微软雅黑" charset="0"/>
                <a:cs typeface="微软雅黑" charset="0"/>
                <a:sym typeface="+mn-ea"/>
              </a:rPr>
              <a:t>b</a:t>
            </a:r>
            <a:r>
              <a:rPr lang="zh-CN" altLang="en-US" sz="1400">
                <a:latin typeface="微软雅黑" charset="0"/>
                <a:ea typeface="微软雅黑" charset="0"/>
                <a:cs typeface="微软雅黑" charset="0"/>
                <a:sym typeface="+mn-ea"/>
              </a:rPr>
              <a:t>相近，因此会给用户</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推荐</a:t>
            </a:r>
            <a:r>
              <a:rPr lang="en-US" altLang="zh-CN" sz="1400">
                <a:latin typeface="微软雅黑" charset="0"/>
                <a:ea typeface="微软雅黑" charset="0"/>
                <a:cs typeface="微软雅黑" charset="0"/>
                <a:sym typeface="+mn-ea"/>
              </a:rPr>
              <a:t>b</a:t>
            </a:r>
            <a:r>
              <a:rPr lang="zh-CN" altLang="en-US" sz="1400">
                <a:latin typeface="微软雅黑" charset="0"/>
                <a:ea typeface="微软雅黑" charset="0"/>
                <a:cs typeface="微软雅黑" charset="0"/>
                <a:sym typeface="+mn-ea"/>
              </a:rPr>
              <a:t>；</a:t>
            </a:r>
            <a:r>
              <a:rPr lang="en-US" altLang="zh-CN" sz="1400">
                <a:latin typeface="微软雅黑" charset="0"/>
                <a:ea typeface="微软雅黑" charset="0"/>
                <a:cs typeface="微软雅黑" charset="0"/>
                <a:sym typeface="+mn-ea"/>
              </a:rPr>
              <a:t>user-CF</a:t>
            </a:r>
            <a:r>
              <a:rPr lang="zh-CN" altLang="en-US" sz="1400">
                <a:latin typeface="微软雅黑" charset="0"/>
                <a:ea typeface="微软雅黑" charset="0"/>
                <a:cs typeface="微软雅黑" charset="0"/>
                <a:sym typeface="+mn-ea"/>
              </a:rPr>
              <a:t>：用户</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喜欢</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，用户</a:t>
            </a:r>
            <a:r>
              <a:rPr lang="en-US" altLang="zh-CN" sz="1400">
                <a:latin typeface="微软雅黑" charset="0"/>
                <a:ea typeface="微软雅黑" charset="0"/>
                <a:cs typeface="微软雅黑" charset="0"/>
                <a:sym typeface="+mn-ea"/>
              </a:rPr>
              <a:t>B</a:t>
            </a:r>
            <a:r>
              <a:rPr lang="zh-CN" altLang="en-US" sz="1400">
                <a:latin typeface="微软雅黑" charset="0"/>
                <a:ea typeface="微软雅黑" charset="0"/>
                <a:cs typeface="微软雅黑" charset="0"/>
                <a:sym typeface="+mn-ea"/>
              </a:rPr>
              <a:t>跟用户</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爱好相似，因此给用户</a:t>
            </a:r>
            <a:r>
              <a:rPr lang="en-US" altLang="zh-CN" sz="1400">
                <a:latin typeface="微软雅黑" charset="0"/>
                <a:ea typeface="微软雅黑" charset="0"/>
                <a:cs typeface="微软雅黑" charset="0"/>
                <a:sym typeface="+mn-ea"/>
              </a:rPr>
              <a:t>B</a:t>
            </a:r>
            <a:r>
              <a:rPr lang="zh-CN" altLang="en-US" sz="1400">
                <a:latin typeface="微软雅黑" charset="0"/>
                <a:ea typeface="微软雅黑" charset="0"/>
                <a:cs typeface="微软雅黑" charset="0"/>
                <a:sym typeface="+mn-ea"/>
              </a:rPr>
              <a:t>推荐</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a:t>
            </a:r>
            <a:endParaRPr lang="zh-CN" altLang="en-US" sz="1400">
              <a:latin typeface="微软雅黑" charset="0"/>
              <a:ea typeface="微软雅黑" charset="0"/>
              <a:cs typeface="微软雅黑" charset="0"/>
              <a:sym typeface="+mn-ea"/>
            </a:endParaRPr>
          </a:p>
          <a:p>
            <a:pPr marL="171450" indent="-171450" algn="just">
              <a:lnSpc>
                <a:spcPct val="150000"/>
              </a:lnSpc>
              <a:buFont typeface="Arial" panose="020B0604020202090204" pitchFamily="34" charset="0"/>
              <a:buChar char="•"/>
            </a:pPr>
            <a:r>
              <a:rPr lang="zh-CN" altLang="en-US" sz="1400" b="1">
                <a:latin typeface="微软雅黑" charset="0"/>
                <a:ea typeface="微软雅黑" charset="0"/>
                <a:cs typeface="微软雅黑" charset="0"/>
                <a:sym typeface="+mn-ea"/>
              </a:rPr>
              <a:t>向量召回：</a:t>
            </a:r>
            <a:r>
              <a:rPr lang="zh-CN" altLang="en-US" sz="1400">
                <a:latin typeface="微软雅黑" charset="0"/>
                <a:ea typeface="微软雅黑" charset="0"/>
                <a:cs typeface="微软雅黑" charset="0"/>
                <a:sym typeface="+mn-ea"/>
              </a:rPr>
              <a:t>基于向量计算相似度。计算用户</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与用户</a:t>
            </a:r>
            <a:r>
              <a:rPr lang="en-US" altLang="zh-CN" sz="1400">
                <a:latin typeface="微软雅黑" charset="0"/>
                <a:ea typeface="微软雅黑" charset="0"/>
                <a:cs typeface="微软雅黑" charset="0"/>
                <a:sym typeface="+mn-ea"/>
              </a:rPr>
              <a:t>B</a:t>
            </a:r>
            <a:r>
              <a:rPr lang="zh-CN" altLang="en-US" sz="1400">
                <a:latin typeface="微软雅黑" charset="0"/>
                <a:ea typeface="微软雅黑" charset="0"/>
                <a:cs typeface="微软雅黑" charset="0"/>
                <a:sym typeface="+mn-ea"/>
              </a:rPr>
              <a:t>的相似度，计算商品</a:t>
            </a:r>
            <a:r>
              <a:rPr lang="en-US" altLang="zh-CN" sz="1400">
                <a:latin typeface="微软雅黑" charset="0"/>
                <a:ea typeface="微软雅黑" charset="0"/>
                <a:cs typeface="微软雅黑" charset="0"/>
                <a:sym typeface="+mn-ea"/>
              </a:rPr>
              <a:t>a</a:t>
            </a:r>
            <a:r>
              <a:rPr lang="zh-CN" altLang="en-US" sz="1400">
                <a:latin typeface="微软雅黑" charset="0"/>
                <a:ea typeface="微软雅黑" charset="0"/>
                <a:cs typeface="微软雅黑" charset="0"/>
                <a:sym typeface="+mn-ea"/>
              </a:rPr>
              <a:t>和商品</a:t>
            </a:r>
            <a:r>
              <a:rPr lang="en-US" altLang="zh-CN" sz="1400">
                <a:latin typeface="微软雅黑" charset="0"/>
                <a:ea typeface="微软雅黑" charset="0"/>
                <a:cs typeface="微软雅黑" charset="0"/>
                <a:sym typeface="+mn-ea"/>
              </a:rPr>
              <a:t>b</a:t>
            </a:r>
            <a:r>
              <a:rPr lang="zh-CN" altLang="en-US" sz="1400">
                <a:latin typeface="微软雅黑" charset="0"/>
                <a:ea typeface="微软雅黑" charset="0"/>
                <a:cs typeface="微软雅黑" charset="0"/>
                <a:sym typeface="+mn-ea"/>
              </a:rPr>
              <a:t>的</a:t>
            </a:r>
            <a:r>
              <a:rPr lang="zh-CN" altLang="en-US" sz="1400">
                <a:latin typeface="微软雅黑" charset="0"/>
                <a:ea typeface="微软雅黑" charset="0"/>
                <a:cs typeface="微软雅黑" charset="0"/>
                <a:sym typeface="+mn-ea"/>
              </a:rPr>
              <a:t>相似度。</a:t>
            </a:r>
            <a:endParaRPr lang="zh-CN" sz="1400">
              <a:latin typeface="微软雅黑" charset="0"/>
              <a:ea typeface="微软雅黑" charset="0"/>
              <a:cs typeface="微软雅黑" charset="0"/>
              <a:sym typeface="+mn-ea"/>
            </a:endParaRPr>
          </a:p>
        </p:txBody>
      </p:sp>
      <p:sp>
        <p:nvSpPr>
          <p:cNvPr id="6" name="文本框 5"/>
          <p:cNvSpPr txBox="1"/>
          <p:nvPr/>
        </p:nvSpPr>
        <p:spPr>
          <a:xfrm>
            <a:off x="251460" y="4121150"/>
            <a:ext cx="3674745" cy="570865"/>
          </a:xfrm>
          <a:prstGeom prst="rect">
            <a:avLst/>
          </a:prstGeom>
          <a:noFill/>
        </p:spPr>
        <p:txBody>
          <a:bodyPr wrap="square" rtlCol="0">
            <a:spAutoFit/>
          </a:bodyPr>
          <a:p>
            <a:pPr indent="0" algn="l">
              <a:lnSpc>
                <a:spcPct val="150000"/>
              </a:lnSpc>
              <a:buFont typeface="Arial" panose="020B0604020202090204" pitchFamily="34" charset="0"/>
              <a:buNone/>
            </a:pPr>
            <a:r>
              <a:rPr lang="en-US" altLang="zh-CN" sz="1600" baseline="-25000"/>
              <a:t>- </a:t>
            </a:r>
            <a:r>
              <a:rPr lang="zh-CN" altLang="en-US" sz="1600" baseline="-25000"/>
              <a:t>https://www.sohu.com/a/572570041_114819</a:t>
            </a:r>
            <a:endParaRPr lang="zh-CN" altLang="en-US" sz="1600" baseline="-25000"/>
          </a:p>
          <a:p>
            <a:pPr indent="0" algn="l">
              <a:lnSpc>
                <a:spcPct val="150000"/>
              </a:lnSpc>
              <a:buFont typeface="Arial" panose="020B0604020202090204" pitchFamily="34" charset="0"/>
              <a:buNone/>
            </a:pPr>
            <a:r>
              <a:rPr lang="en-US" altLang="zh-CN" sz="1600" baseline="-25000"/>
              <a:t>- </a:t>
            </a:r>
            <a:r>
              <a:rPr lang="zh-CN" altLang="en-US" sz="1600" baseline="-25000"/>
              <a:t>https://zhuanlan.zhihu.com/p/522920446</a:t>
            </a:r>
            <a:endParaRPr lang="zh-CN" altLang="en-US" sz="1600" baseline="-25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bldLvl="0" animBg="1"/>
      <p:bldP spid="7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851670"/>
            <a:ext cx="3228536" cy="1188000"/>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2164797"/>
            <a:ext cx="1663700" cy="530225"/>
          </a:xfrm>
          <a:prstGeom prst="rect">
            <a:avLst/>
          </a:prstGeom>
          <a:noFill/>
        </p:spPr>
        <p:txBody>
          <a:bodyPr wrap="none" lIns="68580" tIns="34290" rIns="68580" bIns="34290" rtlCol="0">
            <a:spAutoFit/>
          </a:bodyPr>
          <a:lstStyle/>
          <a:p>
            <a:r>
              <a:rPr lang="zh-CN" altLang="en-US" sz="3000" b="1" dirty="0">
                <a:solidFill>
                  <a:schemeClr val="bg1"/>
                </a:solidFill>
                <a:latin typeface="微软雅黑" pitchFamily="34" charset="-122"/>
                <a:ea typeface="微软雅黑" pitchFamily="34" charset="-122"/>
              </a:rPr>
              <a:t>第</a:t>
            </a:r>
            <a:r>
              <a:rPr lang="zh-CN" altLang="en-US" sz="3000" b="1" dirty="0">
                <a:solidFill>
                  <a:schemeClr val="bg1"/>
                </a:solidFill>
                <a:latin typeface="微软雅黑" pitchFamily="34" charset="-122"/>
                <a:ea typeface="微软雅黑" pitchFamily="34" charset="-122"/>
              </a:rPr>
              <a:t>二部分</a:t>
            </a:r>
            <a:endParaRPr lang="zh-CN" altLang="en-US" sz="3000" b="1" dirty="0">
              <a:solidFill>
                <a:schemeClr val="bg1"/>
              </a:solidFill>
              <a:latin typeface="微软雅黑" pitchFamily="34" charset="-122"/>
              <a:ea typeface="微软雅黑" pitchFamily="34" charset="-122"/>
            </a:endParaRPr>
          </a:p>
        </p:txBody>
      </p:sp>
      <p:sp>
        <p:nvSpPr>
          <p:cNvPr id="11" name="矩形 10"/>
          <p:cNvSpPr/>
          <p:nvPr/>
        </p:nvSpPr>
        <p:spPr>
          <a:xfrm>
            <a:off x="3302392" y="1851670"/>
            <a:ext cx="305972" cy="1188000"/>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3" name="文本框 12"/>
          <p:cNvSpPr txBox="1"/>
          <p:nvPr/>
        </p:nvSpPr>
        <p:spPr>
          <a:xfrm>
            <a:off x="3682365" y="2067560"/>
            <a:ext cx="4970145" cy="807085"/>
          </a:xfrm>
          <a:prstGeom prst="rect">
            <a:avLst/>
          </a:prstGeom>
          <a:noFill/>
        </p:spPr>
        <p:txBody>
          <a:bodyPr wrap="square" lIns="68580" tIns="34290" rIns="68580" bIns="34290" rtlCol="0">
            <a:spAutoFit/>
          </a:bodyPr>
          <a:lstStyle/>
          <a:p>
            <a:pPr algn="just"/>
            <a:r>
              <a:rPr lang="zh-CN" altLang="en-US" sz="1600" b="1" dirty="0">
                <a:solidFill>
                  <a:srgbClr val="112F70"/>
                </a:solidFill>
                <a:latin typeface="微软雅黑" pitchFamily="34" charset="-122"/>
                <a:ea typeface="微软雅黑" pitchFamily="34" charset="-122"/>
                <a:sym typeface="+mn-ea"/>
              </a:rPr>
              <a:t>Generative Adversarial User Model for</a:t>
            </a:r>
            <a:r>
              <a:rPr lang="en-US" altLang="zh-CN" sz="1600" b="1" dirty="0">
                <a:solidFill>
                  <a:srgbClr val="112F70"/>
                </a:solidFill>
                <a:latin typeface="微软雅黑" pitchFamily="34" charset="-122"/>
                <a:ea typeface="微软雅黑" pitchFamily="34" charset="-122"/>
                <a:sym typeface="+mn-ea"/>
              </a:rPr>
              <a:t> </a:t>
            </a:r>
            <a:r>
              <a:rPr lang="zh-CN" altLang="en-US" sz="1600" b="1" dirty="0">
                <a:solidFill>
                  <a:srgbClr val="112F70"/>
                </a:solidFill>
                <a:latin typeface="微软雅黑" pitchFamily="34" charset="-122"/>
                <a:ea typeface="微软雅黑" pitchFamily="34" charset="-122"/>
                <a:sym typeface="+mn-ea"/>
              </a:rPr>
              <a:t>Reinforcement Learning Based</a:t>
            </a:r>
            <a:r>
              <a:rPr lang="en-US" altLang="zh-CN" sz="1600" b="1" dirty="0">
                <a:solidFill>
                  <a:srgbClr val="112F70"/>
                </a:solidFill>
                <a:latin typeface="微软雅黑" pitchFamily="34" charset="-122"/>
                <a:ea typeface="微软雅黑" pitchFamily="34" charset="-122"/>
                <a:sym typeface="+mn-ea"/>
              </a:rPr>
              <a:t> </a:t>
            </a:r>
            <a:r>
              <a:rPr lang="zh-CN" altLang="en-US" sz="1600" b="1" dirty="0">
                <a:solidFill>
                  <a:srgbClr val="112F70"/>
                </a:solidFill>
                <a:latin typeface="微软雅黑" pitchFamily="34" charset="-122"/>
                <a:ea typeface="微软雅黑" pitchFamily="34" charset="-122"/>
                <a:sym typeface="+mn-ea"/>
              </a:rPr>
              <a:t>Recommendation System（</a:t>
            </a:r>
            <a:r>
              <a:rPr lang="en-US" altLang="zh-CN" sz="1600" b="1" dirty="0">
                <a:solidFill>
                  <a:srgbClr val="112F70"/>
                </a:solidFill>
                <a:latin typeface="微软雅黑" pitchFamily="34" charset="-122"/>
                <a:ea typeface="微软雅黑" pitchFamily="34" charset="-122"/>
                <a:sym typeface="+mn-ea"/>
              </a:rPr>
              <a:t>ICML-2019</a:t>
            </a:r>
            <a:r>
              <a:rPr lang="zh-CN" altLang="en-US" sz="1600" b="1" dirty="0">
                <a:solidFill>
                  <a:srgbClr val="112F70"/>
                </a:solidFill>
                <a:latin typeface="微软雅黑" pitchFamily="34" charset="-122"/>
                <a:ea typeface="微软雅黑" pitchFamily="34" charset="-122"/>
                <a:sym typeface="+mn-ea"/>
              </a:rPr>
              <a:t>）</a:t>
            </a:r>
            <a:endParaRPr lang="zh-CN" altLang="en-US" sz="1600" b="1" dirty="0">
              <a:solidFill>
                <a:srgbClr val="112F70"/>
              </a:solidFill>
              <a:latin typeface="微软雅黑" pitchFamily="34" charset="-122"/>
              <a:ea typeface="微软雅黑"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 name="文本框 70"/>
          <p:cNvSpPr txBox="1"/>
          <p:nvPr/>
        </p:nvSpPr>
        <p:spPr>
          <a:xfrm>
            <a:off x="299085" y="236855"/>
            <a:ext cx="7976235" cy="275590"/>
          </a:xfrm>
          <a:prstGeom prst="rect">
            <a:avLst/>
          </a:prstGeom>
          <a:noFill/>
        </p:spPr>
        <p:txBody>
          <a:bodyPr wrap="square" rtlCol="0">
            <a:spAutoFit/>
          </a:bodyPr>
          <a:lstStyle/>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grpSp>
        <p:nvGrpSpPr>
          <p:cNvPr id="74" name="组合 73"/>
          <p:cNvGrpSpPr/>
          <p:nvPr/>
        </p:nvGrpSpPr>
        <p:grpSpPr>
          <a:xfrm>
            <a:off x="683678" y="1779910"/>
            <a:ext cx="6780530" cy="1003935"/>
            <a:chOff x="544923" y="2418093"/>
            <a:chExt cx="9040705" cy="1338581"/>
          </a:xfrm>
        </p:grpSpPr>
        <p:sp>
          <p:nvSpPr>
            <p:cNvPr id="75" name="矩形 74"/>
            <p:cNvSpPr/>
            <p:nvPr/>
          </p:nvSpPr>
          <p:spPr>
            <a:xfrm>
              <a:off x="544923" y="2787240"/>
              <a:ext cx="9040705" cy="969434"/>
            </a:xfrm>
            <a:prstGeom prst="rect">
              <a:avLst/>
            </a:prstGeom>
            <a:noFill/>
          </p:spPr>
          <p:txBody>
            <a:bodyPr wrap="square">
              <a:spAutoFit/>
            </a:bodyPr>
            <a:lstStyle/>
            <a:p>
              <a:pPr>
                <a:lnSpc>
                  <a:spcPct val="150000"/>
                </a:lnSpc>
              </a:pPr>
              <a:r>
                <a:rPr lang="en-US" sz="1200" dirty="0">
                  <a:solidFill>
                    <a:sysClr val="windowText" lastClr="000000"/>
                  </a:solidFill>
                  <a:latin typeface="微软雅黑" pitchFamily="34" charset="-122"/>
                  <a:ea typeface="微软雅黑" pitchFamily="34" charset="-122"/>
                </a:rPr>
                <a:t>Xinshi Chen</a:t>
              </a:r>
              <a:r>
                <a:rPr lang="en-US" sz="1200" baseline="30000" dirty="0">
                  <a:solidFill>
                    <a:sysClr val="windowText" lastClr="000000"/>
                  </a:solidFill>
                  <a:latin typeface="微软雅黑" pitchFamily="34" charset="-122"/>
                  <a:ea typeface="微软雅黑" pitchFamily="34" charset="-122"/>
                </a:rPr>
                <a:t>1</a:t>
              </a:r>
              <a:r>
                <a:rPr lang="en-US" sz="1200" dirty="0">
                  <a:solidFill>
                    <a:sysClr val="windowText" lastClr="000000"/>
                  </a:solidFill>
                  <a:latin typeface="微软雅黑" pitchFamily="34" charset="-122"/>
                  <a:ea typeface="微软雅黑" pitchFamily="34" charset="-122"/>
                </a:rPr>
                <a:t>, Shuang Li</a:t>
              </a:r>
              <a:r>
                <a:rPr lang="en-US" sz="1200" baseline="30000" dirty="0">
                  <a:solidFill>
                    <a:sysClr val="windowText" lastClr="000000"/>
                  </a:solidFill>
                  <a:latin typeface="微软雅黑" pitchFamily="34" charset="-122"/>
                  <a:ea typeface="微软雅黑" pitchFamily="34" charset="-122"/>
                </a:rPr>
                <a:t>2</a:t>
              </a:r>
              <a:r>
                <a:rPr lang="en-US" sz="1200" dirty="0">
                  <a:solidFill>
                    <a:sysClr val="windowText" lastClr="000000"/>
                  </a:solidFill>
                  <a:latin typeface="微软雅黑" pitchFamily="34" charset="-122"/>
                  <a:ea typeface="微软雅黑" pitchFamily="34" charset="-122"/>
                </a:rPr>
                <a:t>, Hui Li</a:t>
              </a:r>
              <a:r>
                <a:rPr lang="en-US" sz="1200" baseline="30000" dirty="0">
                  <a:solidFill>
                    <a:sysClr val="windowText" lastClr="000000"/>
                  </a:solidFill>
                  <a:latin typeface="微软雅黑" pitchFamily="34" charset="-122"/>
                  <a:ea typeface="微软雅黑" pitchFamily="34" charset="-122"/>
                </a:rPr>
                <a:t>4</a:t>
              </a:r>
              <a:r>
                <a:rPr lang="en-US" sz="1200" dirty="0">
                  <a:solidFill>
                    <a:sysClr val="windowText" lastClr="000000"/>
                  </a:solidFill>
                  <a:latin typeface="微软雅黑" pitchFamily="34" charset="-122"/>
                  <a:ea typeface="微软雅黑" pitchFamily="34" charset="-122"/>
                </a:rPr>
                <a:t>, Shaohua Jiang</a:t>
              </a:r>
              <a:r>
                <a:rPr lang="en-US" sz="1200" baseline="30000" dirty="0">
                  <a:solidFill>
                    <a:sysClr val="windowText" lastClr="000000"/>
                  </a:solidFill>
                  <a:latin typeface="微软雅黑" pitchFamily="34" charset="-122"/>
                  <a:ea typeface="微软雅黑" pitchFamily="34" charset="-122"/>
                </a:rPr>
                <a:t>4</a:t>
              </a:r>
              <a:r>
                <a:rPr lang="en-US" sz="1200" dirty="0">
                  <a:solidFill>
                    <a:sysClr val="windowText" lastClr="000000"/>
                  </a:solidFill>
                  <a:latin typeface="微软雅黑" pitchFamily="34" charset="-122"/>
                  <a:ea typeface="微软雅黑" pitchFamily="34" charset="-122"/>
                </a:rPr>
                <a:t>, Yuan Qi</a:t>
              </a:r>
              <a:r>
                <a:rPr lang="en-US" sz="1200" baseline="30000" dirty="0">
                  <a:solidFill>
                    <a:sysClr val="windowText" lastClr="000000"/>
                  </a:solidFill>
                  <a:latin typeface="微软雅黑" pitchFamily="34" charset="-122"/>
                  <a:ea typeface="微软雅黑" pitchFamily="34" charset="-122"/>
                </a:rPr>
                <a:t>4</a:t>
              </a:r>
              <a:r>
                <a:rPr lang="en-US" sz="1200" dirty="0">
                  <a:solidFill>
                    <a:sysClr val="windowText" lastClr="000000"/>
                  </a:solidFill>
                  <a:latin typeface="微软雅黑" pitchFamily="34" charset="-122"/>
                  <a:ea typeface="微软雅黑" pitchFamily="34" charset="-122"/>
                </a:rPr>
                <a:t>, Le Song</a:t>
              </a:r>
              <a:r>
                <a:rPr lang="en-US" sz="1200" baseline="30000" dirty="0">
                  <a:solidFill>
                    <a:sysClr val="windowText" lastClr="000000"/>
                  </a:solidFill>
                  <a:latin typeface="微软雅黑" pitchFamily="34" charset="-122"/>
                  <a:ea typeface="微软雅黑" pitchFamily="34" charset="-122"/>
                </a:rPr>
                <a:t>4</a:t>
              </a:r>
              <a:endParaRPr lang="en-US" sz="1200" baseline="30000" dirty="0">
                <a:solidFill>
                  <a:sysClr val="windowText" lastClr="000000"/>
                </a:solidFill>
                <a:latin typeface="微软雅黑" pitchFamily="34" charset="-122"/>
                <a:ea typeface="微软雅黑" pitchFamily="34" charset="-122"/>
              </a:endParaRPr>
            </a:p>
            <a:p>
              <a:pPr>
                <a:lnSpc>
                  <a:spcPct val="150000"/>
                </a:lnSpc>
              </a:pPr>
              <a:r>
                <a:rPr lang="en-US" sz="1200" baseline="30000" dirty="0">
                  <a:solidFill>
                    <a:sysClr val="windowText" lastClr="000000"/>
                  </a:solidFill>
                  <a:latin typeface="微软雅黑" pitchFamily="34" charset="-122"/>
                  <a:ea typeface="微软雅黑" pitchFamily="34" charset="-122"/>
                </a:rPr>
                <a:t>1</a:t>
              </a:r>
              <a:r>
                <a:rPr lang="zh-CN" altLang="en-US" sz="1200" baseline="30000" dirty="0">
                  <a:solidFill>
                    <a:sysClr val="windowText" lastClr="000000"/>
                  </a:solidFill>
                  <a:latin typeface="微软雅黑" pitchFamily="34" charset="-122"/>
                  <a:ea typeface="微软雅黑" pitchFamily="34" charset="-122"/>
                </a:rPr>
                <a:t>：乔治亚理工学院数学系，</a:t>
              </a:r>
              <a:r>
                <a:rPr lang="en-US" altLang="zh-CN" sz="1200" baseline="30000" dirty="0">
                  <a:solidFill>
                    <a:sysClr val="windowText" lastClr="000000"/>
                  </a:solidFill>
                  <a:latin typeface="微软雅黑" pitchFamily="34" charset="-122"/>
                  <a:ea typeface="微软雅黑" pitchFamily="34" charset="-122"/>
                </a:rPr>
                <a:t> 2</a:t>
              </a:r>
              <a:r>
                <a:rPr lang="zh-CN" altLang="en-US" sz="1200" baseline="30000" dirty="0">
                  <a:solidFill>
                    <a:sysClr val="windowText" lastClr="000000"/>
                  </a:solidFill>
                  <a:latin typeface="微软雅黑" pitchFamily="34" charset="-122"/>
                  <a:ea typeface="微软雅黑" pitchFamily="34" charset="-122"/>
                </a:rPr>
                <a:t>：乔治亚理工学院工业工程系，</a:t>
              </a:r>
              <a:r>
                <a:rPr lang="en-US" altLang="zh-CN" sz="1200" baseline="30000" dirty="0">
                  <a:solidFill>
                    <a:sysClr val="windowText" lastClr="000000"/>
                  </a:solidFill>
                  <a:latin typeface="微软雅黑" pitchFamily="34" charset="-122"/>
                  <a:ea typeface="微软雅黑" pitchFamily="34" charset="-122"/>
                </a:rPr>
                <a:t>3</a:t>
              </a:r>
              <a:r>
                <a:rPr lang="zh-CN" altLang="en-US" sz="1200" baseline="30000" dirty="0">
                  <a:solidFill>
                    <a:sysClr val="windowText" lastClr="000000"/>
                  </a:solidFill>
                  <a:latin typeface="微软雅黑" pitchFamily="34" charset="-122"/>
                  <a:ea typeface="微软雅黑" pitchFamily="34" charset="-122"/>
                </a:rPr>
                <a:t>：乔治亚理工学院计算机科学与工程系</a:t>
              </a:r>
              <a:endParaRPr lang="en-US" sz="1200" baseline="30000" dirty="0">
                <a:solidFill>
                  <a:sysClr val="windowText" lastClr="000000"/>
                </a:solidFill>
                <a:latin typeface="微软雅黑" pitchFamily="34" charset="-122"/>
                <a:ea typeface="微软雅黑" pitchFamily="34" charset="-122"/>
              </a:endParaRPr>
            </a:p>
            <a:p>
              <a:pPr>
                <a:lnSpc>
                  <a:spcPct val="150000"/>
                </a:lnSpc>
              </a:pPr>
              <a:r>
                <a:rPr lang="en-US" altLang="zh-CN" sz="1200" baseline="30000" dirty="0">
                  <a:solidFill>
                    <a:sysClr val="windowText" lastClr="000000"/>
                  </a:solidFill>
                  <a:latin typeface="微软雅黑" pitchFamily="34" charset="-122"/>
                  <a:ea typeface="微软雅黑" pitchFamily="34" charset="-122"/>
                </a:rPr>
                <a:t>4</a:t>
              </a:r>
              <a:r>
                <a:rPr lang="zh-CN" altLang="en-US" sz="1200" baseline="30000" dirty="0">
                  <a:solidFill>
                    <a:sysClr val="windowText" lastClr="000000"/>
                  </a:solidFill>
                  <a:latin typeface="微软雅黑" pitchFamily="34" charset="-122"/>
                  <a:ea typeface="微软雅黑" pitchFamily="34" charset="-122"/>
                </a:rPr>
                <a:t>：阿里巴巴</a:t>
              </a:r>
              <a:r>
                <a:rPr lang="en-US" altLang="zh-CN" sz="1200" baseline="30000" dirty="0">
                  <a:solidFill>
                    <a:sysClr val="windowText" lastClr="000000"/>
                  </a:solidFill>
                  <a:latin typeface="微软雅黑" pitchFamily="34" charset="-122"/>
                  <a:ea typeface="微软雅黑" pitchFamily="34" charset="-122"/>
                </a:rPr>
                <a:t>·</a:t>
              </a:r>
              <a:r>
                <a:rPr lang="zh-CN" altLang="en-US" sz="1200" baseline="30000" dirty="0">
                  <a:solidFill>
                    <a:sysClr val="windowText" lastClr="000000"/>
                  </a:solidFill>
                  <a:latin typeface="微软雅黑" pitchFamily="34" charset="-122"/>
                  <a:ea typeface="微软雅黑" pitchFamily="34" charset="-122"/>
                </a:rPr>
                <a:t>蚂蚁金服（</a:t>
              </a:r>
              <a:r>
                <a:rPr lang="zh-CN" altLang="en-US" sz="1200" baseline="30000" dirty="0">
                  <a:solidFill>
                    <a:sysClr val="windowText" lastClr="000000"/>
                  </a:solidFill>
                  <a:latin typeface="微软雅黑" pitchFamily="34" charset="-122"/>
                  <a:ea typeface="微软雅黑" pitchFamily="34" charset="-122"/>
                </a:rPr>
                <a:t>杭州）</a:t>
              </a:r>
              <a:endParaRPr lang="zh-CN" altLang="en-US" sz="1200" baseline="30000" dirty="0">
                <a:solidFill>
                  <a:sysClr val="windowText" lastClr="000000"/>
                </a:solidFill>
                <a:latin typeface="微软雅黑" pitchFamily="34" charset="-122"/>
                <a:ea typeface="微软雅黑" pitchFamily="34" charset="-122"/>
              </a:endParaRPr>
            </a:p>
          </p:txBody>
        </p:sp>
        <p:sp>
          <p:nvSpPr>
            <p:cNvPr id="76" name="文本框 26"/>
            <p:cNvSpPr txBox="1"/>
            <p:nvPr/>
          </p:nvSpPr>
          <p:spPr>
            <a:xfrm>
              <a:off x="544923" y="2418093"/>
              <a:ext cx="1433406" cy="408940"/>
            </a:xfrm>
            <a:prstGeom prst="rect">
              <a:avLst/>
            </a:prstGeom>
            <a:noFill/>
          </p:spPr>
          <p:txBody>
            <a:bodyPr wrap="none" rtlCol="0">
              <a:spAutoFit/>
            </a:bodyPr>
            <a:lstStyle/>
            <a:p>
              <a:r>
                <a:rPr lang="zh-CN" altLang="en-US" sz="1400" b="1" dirty="0">
                  <a:solidFill>
                    <a:srgbClr val="112F70"/>
                  </a:solidFill>
                  <a:latin typeface="微软雅黑" pitchFamily="34" charset="-122"/>
                  <a:ea typeface="微软雅黑" pitchFamily="34" charset="-122"/>
                </a:rPr>
                <a:t>论文作者：</a:t>
              </a:r>
              <a:endParaRPr lang="zh-CN" altLang="en-US" sz="1400" b="1" dirty="0">
                <a:solidFill>
                  <a:srgbClr val="112F70"/>
                </a:solidFill>
                <a:latin typeface="微软雅黑" pitchFamily="34" charset="-122"/>
                <a:ea typeface="微软雅黑" pitchFamily="34" charset="-122"/>
              </a:endParaRPr>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grpSp>
        <p:nvGrpSpPr>
          <p:cNvPr id="3" name="组合 2"/>
          <p:cNvGrpSpPr/>
          <p:nvPr/>
        </p:nvGrpSpPr>
        <p:grpSpPr>
          <a:xfrm>
            <a:off x="683678" y="988065"/>
            <a:ext cx="7292340" cy="645160"/>
            <a:chOff x="544923" y="2418093"/>
            <a:chExt cx="9723118" cy="860214"/>
          </a:xfrm>
        </p:grpSpPr>
        <p:sp>
          <p:nvSpPr>
            <p:cNvPr id="4" name="矩形 3"/>
            <p:cNvSpPr/>
            <p:nvPr/>
          </p:nvSpPr>
          <p:spPr>
            <a:xfrm>
              <a:off x="544923" y="2787240"/>
              <a:ext cx="9723118" cy="491067"/>
            </a:xfrm>
            <a:prstGeom prst="rect">
              <a:avLst/>
            </a:prstGeom>
            <a:noFill/>
          </p:spPr>
          <p:txBody>
            <a:bodyPr wrap="square">
              <a:spAutoFit/>
            </a:bodyPr>
            <a:p>
              <a:pPr>
                <a:lnSpc>
                  <a:spcPct val="150000"/>
                </a:lnSpc>
              </a:pPr>
              <a:r>
                <a:rPr sz="1200" dirty="0">
                  <a:solidFill>
                    <a:sysClr val="windowText" lastClr="000000"/>
                  </a:solidFill>
                  <a:latin typeface="微软雅黑" pitchFamily="34" charset="-122"/>
                  <a:ea typeface="微软雅黑" pitchFamily="34" charset="-122"/>
                </a:rPr>
                <a:t>Generative Adversarial User Model for</a:t>
              </a:r>
              <a:r>
                <a:rPr lang="en-US" sz="1200" dirty="0">
                  <a:solidFill>
                    <a:sysClr val="windowText" lastClr="000000"/>
                  </a:solidFill>
                  <a:latin typeface="微软雅黑" pitchFamily="34" charset="-122"/>
                  <a:ea typeface="微软雅黑" pitchFamily="34" charset="-122"/>
                </a:rPr>
                <a:t> </a:t>
              </a:r>
              <a:r>
                <a:rPr sz="1200" dirty="0">
                  <a:solidFill>
                    <a:sysClr val="windowText" lastClr="000000"/>
                  </a:solidFill>
                  <a:latin typeface="微软雅黑" pitchFamily="34" charset="-122"/>
                  <a:ea typeface="微软雅黑" pitchFamily="34" charset="-122"/>
                </a:rPr>
                <a:t>Reinforcement Learning Based Recommendation System</a:t>
              </a:r>
              <a:endParaRPr lang="zh-CN" sz="1200" dirty="0">
                <a:solidFill>
                  <a:sysClr val="windowText" lastClr="000000"/>
                </a:solidFill>
                <a:latin typeface="微软雅黑" pitchFamily="34" charset="-122"/>
                <a:ea typeface="微软雅黑" pitchFamily="34" charset="-122"/>
              </a:endParaRPr>
            </a:p>
          </p:txBody>
        </p:sp>
        <p:sp>
          <p:nvSpPr>
            <p:cNvPr id="5" name="文本框 26"/>
            <p:cNvSpPr txBox="1"/>
            <p:nvPr/>
          </p:nvSpPr>
          <p:spPr>
            <a:xfrm>
              <a:off x="544923" y="2418093"/>
              <a:ext cx="1433406" cy="408940"/>
            </a:xfrm>
            <a:prstGeom prst="rect">
              <a:avLst/>
            </a:prstGeom>
            <a:noFill/>
          </p:spPr>
          <p:txBody>
            <a:bodyPr wrap="none" rtlCol="0">
              <a:spAutoFit/>
            </a:bodyPr>
            <a:p>
              <a:r>
                <a:rPr lang="zh-CN" altLang="en-US" sz="1400" b="1" dirty="0">
                  <a:solidFill>
                    <a:srgbClr val="112F70"/>
                  </a:solidFill>
                  <a:latin typeface="微软雅黑" pitchFamily="34" charset="-122"/>
                  <a:ea typeface="微软雅黑" pitchFamily="34" charset="-122"/>
                </a:rPr>
                <a:t>论文题目：</a:t>
              </a:r>
              <a:endParaRPr lang="zh-CN" altLang="en-US" sz="1400" b="1" dirty="0">
                <a:solidFill>
                  <a:srgbClr val="112F70"/>
                </a:solidFill>
                <a:latin typeface="微软雅黑" pitchFamily="34" charset="-122"/>
                <a:ea typeface="微软雅黑" pitchFamily="34" charset="-122"/>
              </a:endParaRPr>
            </a:p>
          </p:txBody>
        </p:sp>
      </p:grpSp>
      <p:grpSp>
        <p:nvGrpSpPr>
          <p:cNvPr id="6" name="组合 5"/>
          <p:cNvGrpSpPr/>
          <p:nvPr/>
        </p:nvGrpSpPr>
        <p:grpSpPr>
          <a:xfrm>
            <a:off x="683678" y="2859410"/>
            <a:ext cx="6780530" cy="645160"/>
            <a:chOff x="544923" y="2418093"/>
            <a:chExt cx="9040705" cy="860214"/>
          </a:xfrm>
        </p:grpSpPr>
        <p:sp>
          <p:nvSpPr>
            <p:cNvPr id="7" name="矩形 6"/>
            <p:cNvSpPr/>
            <p:nvPr/>
          </p:nvSpPr>
          <p:spPr>
            <a:xfrm>
              <a:off x="544923" y="2787240"/>
              <a:ext cx="9040705" cy="491067"/>
            </a:xfrm>
            <a:prstGeom prst="rect">
              <a:avLst/>
            </a:prstGeom>
            <a:noFill/>
          </p:spPr>
          <p:txBody>
            <a:bodyPr wrap="square">
              <a:spAutoFit/>
            </a:bodyPr>
            <a:p>
              <a:pPr>
                <a:lnSpc>
                  <a:spcPct val="150000"/>
                </a:lnSpc>
              </a:pPr>
              <a:r>
                <a:rPr lang="en-US" sz="1200" dirty="0">
                  <a:solidFill>
                    <a:sysClr val="windowText" lastClr="000000"/>
                  </a:solidFill>
                  <a:latin typeface="微软雅黑" pitchFamily="34" charset="-122"/>
                  <a:ea typeface="微软雅黑" pitchFamily="34" charset="-122"/>
                </a:rPr>
                <a:t>Proceedings of the 36</a:t>
              </a:r>
              <a:r>
                <a:rPr lang="en-US" sz="1200" baseline="30000" dirty="0">
                  <a:solidFill>
                    <a:sysClr val="windowText" lastClr="000000"/>
                  </a:solidFill>
                  <a:latin typeface="微软雅黑" pitchFamily="34" charset="-122"/>
                  <a:ea typeface="微软雅黑" pitchFamily="34" charset="-122"/>
                </a:rPr>
                <a:t>th</a:t>
              </a:r>
              <a:r>
                <a:rPr lang="en-US" sz="1200" dirty="0">
                  <a:solidFill>
                    <a:sysClr val="windowText" lastClr="000000"/>
                  </a:solidFill>
                  <a:latin typeface="微软雅黑" pitchFamily="34" charset="-122"/>
                  <a:ea typeface="微软雅黑" pitchFamily="34" charset="-122"/>
                </a:rPr>
                <a:t> International Conference on Machine Learning</a:t>
              </a:r>
              <a:r>
                <a:rPr lang="zh-CN" altLang="en-US" sz="1200" dirty="0">
                  <a:solidFill>
                    <a:sysClr val="windowText" lastClr="000000"/>
                  </a:solidFill>
                  <a:latin typeface="微软雅黑" pitchFamily="34" charset="-122"/>
                  <a:ea typeface="微软雅黑" pitchFamily="34" charset="-122"/>
                </a:rPr>
                <a:t>（</a:t>
              </a:r>
              <a:r>
                <a:rPr lang="en-US" altLang="zh-CN" sz="1200" dirty="0">
                  <a:solidFill>
                    <a:sysClr val="windowText" lastClr="000000"/>
                  </a:solidFill>
                  <a:latin typeface="微软雅黑" pitchFamily="34" charset="-122"/>
                  <a:ea typeface="微软雅黑" pitchFamily="34" charset="-122"/>
                </a:rPr>
                <a:t>ICML-2019</a:t>
              </a:r>
              <a:r>
                <a:rPr lang="zh-CN" altLang="en-US" sz="1200" dirty="0">
                  <a:solidFill>
                    <a:sysClr val="windowText" lastClr="000000"/>
                  </a:solidFill>
                  <a:latin typeface="微软雅黑" pitchFamily="34" charset="-122"/>
                  <a:ea typeface="微软雅黑" pitchFamily="34" charset="-122"/>
                </a:rPr>
                <a:t>）</a:t>
              </a:r>
              <a:endParaRPr lang="zh-CN" altLang="en-US" sz="1200" dirty="0">
                <a:solidFill>
                  <a:sysClr val="windowText" lastClr="000000"/>
                </a:solidFill>
                <a:latin typeface="微软雅黑" pitchFamily="34" charset="-122"/>
                <a:ea typeface="微软雅黑" pitchFamily="34" charset="-122"/>
              </a:endParaRPr>
            </a:p>
          </p:txBody>
        </p:sp>
        <p:sp>
          <p:nvSpPr>
            <p:cNvPr id="8" name="文本框 26"/>
            <p:cNvSpPr txBox="1"/>
            <p:nvPr/>
          </p:nvSpPr>
          <p:spPr>
            <a:xfrm>
              <a:off x="544923" y="2418093"/>
              <a:ext cx="1433406" cy="408940"/>
            </a:xfrm>
            <a:prstGeom prst="rect">
              <a:avLst/>
            </a:prstGeom>
            <a:noFill/>
          </p:spPr>
          <p:txBody>
            <a:bodyPr wrap="none" rtlCol="0">
              <a:spAutoFit/>
            </a:bodyPr>
            <a:p>
              <a:r>
                <a:rPr lang="zh-CN" altLang="en-US" sz="1400" b="1" dirty="0">
                  <a:solidFill>
                    <a:srgbClr val="112F70"/>
                  </a:solidFill>
                  <a:latin typeface="微软雅黑" pitchFamily="34" charset="-122"/>
                  <a:ea typeface="微软雅黑" pitchFamily="34" charset="-122"/>
                </a:rPr>
                <a:t>论文出处：</a:t>
              </a:r>
              <a:endParaRPr lang="zh-CN" altLang="en-US" sz="1400" b="1" dirty="0">
                <a:solidFill>
                  <a:srgbClr val="112F70"/>
                </a:solidFill>
                <a:latin typeface="微软雅黑" pitchFamily="34" charset="-122"/>
                <a:ea typeface="微软雅黑" pitchFamily="34" charset="-122"/>
              </a:endParaRPr>
            </a:p>
          </p:txBody>
        </p:sp>
      </p:grpSp>
      <p:grpSp>
        <p:nvGrpSpPr>
          <p:cNvPr id="9" name="组合 8"/>
          <p:cNvGrpSpPr/>
          <p:nvPr/>
        </p:nvGrpSpPr>
        <p:grpSpPr>
          <a:xfrm>
            <a:off x="683678" y="3651890"/>
            <a:ext cx="6780530" cy="645160"/>
            <a:chOff x="544923" y="2418093"/>
            <a:chExt cx="9040705" cy="860214"/>
          </a:xfrm>
        </p:grpSpPr>
        <p:sp>
          <p:nvSpPr>
            <p:cNvPr id="10" name="矩形 9"/>
            <p:cNvSpPr/>
            <p:nvPr/>
          </p:nvSpPr>
          <p:spPr>
            <a:xfrm>
              <a:off x="544923" y="2787240"/>
              <a:ext cx="9040705" cy="491067"/>
            </a:xfrm>
            <a:prstGeom prst="rect">
              <a:avLst/>
            </a:prstGeom>
            <a:noFill/>
          </p:spPr>
          <p:txBody>
            <a:bodyPr wrap="square">
              <a:spAutoFit/>
            </a:bodyPr>
            <a:p>
              <a:pPr>
                <a:lnSpc>
                  <a:spcPct val="150000"/>
                </a:lnSpc>
              </a:pPr>
              <a:r>
                <a:rPr lang="en-US" sz="1200" dirty="0">
                  <a:solidFill>
                    <a:sysClr val="windowText" lastClr="000000"/>
                  </a:solidFill>
                  <a:latin typeface="微软雅黑" pitchFamily="34" charset="-122"/>
                  <a:ea typeface="微软雅黑" pitchFamily="34" charset="-122"/>
                </a:rPr>
                <a:t>http://proceedings.mlr.press/v97/chen19f.html</a:t>
              </a:r>
              <a:endParaRPr lang="en-US" sz="1200" dirty="0">
                <a:solidFill>
                  <a:sysClr val="windowText" lastClr="000000"/>
                </a:solidFill>
                <a:latin typeface="微软雅黑" pitchFamily="34" charset="-122"/>
                <a:ea typeface="微软雅黑" pitchFamily="34" charset="-122"/>
              </a:endParaRPr>
            </a:p>
          </p:txBody>
        </p:sp>
        <p:sp>
          <p:nvSpPr>
            <p:cNvPr id="11" name="文本框 26"/>
            <p:cNvSpPr txBox="1"/>
            <p:nvPr/>
          </p:nvSpPr>
          <p:spPr>
            <a:xfrm>
              <a:off x="544923" y="2418093"/>
              <a:ext cx="1433406" cy="408940"/>
            </a:xfrm>
            <a:prstGeom prst="rect">
              <a:avLst/>
            </a:prstGeom>
            <a:noFill/>
          </p:spPr>
          <p:txBody>
            <a:bodyPr wrap="none" rtlCol="0">
              <a:spAutoFit/>
            </a:bodyPr>
            <a:p>
              <a:r>
                <a:rPr lang="zh-CN" altLang="en-US" sz="1400" b="1" dirty="0">
                  <a:solidFill>
                    <a:srgbClr val="112F70"/>
                  </a:solidFill>
                  <a:latin typeface="微软雅黑" pitchFamily="34" charset="-122"/>
                  <a:ea typeface="微软雅黑" pitchFamily="34" charset="-122"/>
                </a:rPr>
                <a:t>论文链接：</a:t>
              </a:r>
              <a:endParaRPr lang="zh-CN" altLang="en-US" sz="1400" b="1" dirty="0">
                <a:solidFill>
                  <a:srgbClr val="112F70"/>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0-#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99085" y="236855"/>
            <a:ext cx="7976235" cy="275590"/>
          </a:xfrm>
          <a:prstGeom prst="rect">
            <a:avLst/>
          </a:prstGeom>
          <a:noFill/>
        </p:spPr>
        <p:txBody>
          <a:bodyPr wrap="square" rtlCol="0">
            <a:spAutoFit/>
          </a:bodyPr>
          <a:lstStyle/>
          <a:p>
            <a:r>
              <a:rPr lang="zh-CN" altLang="en-US" sz="1200" b="1" dirty="0">
                <a:solidFill>
                  <a:srgbClr val="112F70"/>
                </a:solidFill>
                <a:latin typeface="微软雅黑" charset="0"/>
                <a:ea typeface="微软雅黑" charset="0"/>
                <a:sym typeface="+mn-ea"/>
              </a:rPr>
              <a:t>《Generative Adversarial User Model for Reinforcement Learning Based Recommendation System》</a:t>
            </a:r>
            <a:endParaRPr lang="zh-CN" altLang="en-US" sz="1200" b="1" dirty="0">
              <a:solidFill>
                <a:srgbClr val="112F70"/>
              </a:solidFill>
              <a:latin typeface="微软雅黑" charset="0"/>
              <a:ea typeface="微软雅黑" charset="0"/>
              <a:sym typeface="+mn-ea"/>
            </a:endParaRPr>
          </a:p>
        </p:txBody>
      </p:sp>
      <p:sp>
        <p:nvSpPr>
          <p:cNvPr id="72" name="矩形 71"/>
          <p:cNvSpPr/>
          <p:nvPr/>
        </p:nvSpPr>
        <p:spPr>
          <a:xfrm>
            <a:off x="107504" y="195486"/>
            <a:ext cx="87739"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sp>
        <p:nvSpPr>
          <p:cNvPr id="73" name="矩形 72"/>
          <p:cNvSpPr/>
          <p:nvPr/>
        </p:nvSpPr>
        <p:spPr>
          <a:xfrm>
            <a:off x="211110" y="195486"/>
            <a:ext cx="71871" cy="347688"/>
          </a:xfrm>
          <a:prstGeom prst="rect">
            <a:avLst/>
          </a:prstGeom>
          <a:solidFill>
            <a:srgbClr val="112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00298" y="133399"/>
            <a:ext cx="1028723" cy="819549"/>
          </a:xfrm>
          <a:prstGeom prst="rect">
            <a:avLst/>
          </a:prstGeom>
        </p:spPr>
      </p:pic>
      <p:sp>
        <p:nvSpPr>
          <p:cNvPr id="13" name="矩形 12"/>
          <p:cNvSpPr/>
          <p:nvPr/>
        </p:nvSpPr>
        <p:spPr>
          <a:xfrm>
            <a:off x="5220335" y="1059815"/>
            <a:ext cx="3728085" cy="3692525"/>
          </a:xfrm>
          <a:prstGeom prst="rect">
            <a:avLst/>
          </a:prstGeom>
          <a:noFill/>
        </p:spPr>
        <p:txBody>
          <a:bodyPr wrap="square">
            <a:spAutoFit/>
          </a:bodyPr>
          <a:p>
            <a:pPr indent="0" algn="just">
              <a:lnSpc>
                <a:spcPct val="150000"/>
              </a:lnSpc>
              <a:buFont typeface="Arial" panose="020B0604020202090204" pitchFamily="34" charset="0"/>
              <a:buNone/>
            </a:pPr>
            <a:r>
              <a:rPr lang="zh-CN" sz="1200" b="1">
                <a:latin typeface="微软雅黑" charset="0"/>
                <a:ea typeface="微软雅黑" charset="0"/>
                <a:cs typeface="微软雅黑" charset="0"/>
                <a:sym typeface="+mn-ea"/>
              </a:rPr>
              <a:t>论文概述：</a:t>
            </a:r>
            <a:r>
              <a:rPr sz="1200">
                <a:latin typeface="微软雅黑" charset="0"/>
                <a:ea typeface="微软雅黑" charset="0"/>
                <a:cs typeface="微软雅黑" charset="0"/>
                <a:sym typeface="+mn-ea"/>
              </a:rPr>
              <a:t>在强化学习 (RL) 应用于推荐系统</a:t>
            </a:r>
            <a:r>
              <a:rPr lang="zh-CN" sz="1200">
                <a:latin typeface="微软雅黑" charset="0"/>
                <a:ea typeface="微软雅黑" charset="0"/>
                <a:cs typeface="微软雅黑" charset="0"/>
                <a:sym typeface="+mn-ea"/>
              </a:rPr>
              <a:t>的场景下，</a:t>
            </a:r>
            <a:r>
              <a:rPr sz="1200">
                <a:latin typeface="微软雅黑" charset="0"/>
                <a:ea typeface="微软雅黑" charset="0"/>
                <a:cs typeface="微软雅黑" charset="0"/>
                <a:sym typeface="+mn-ea"/>
              </a:rPr>
              <a:t>在线用户是</a:t>
            </a:r>
            <a:r>
              <a:rPr sz="1200">
                <a:solidFill>
                  <a:srgbClr val="FF0000"/>
                </a:solidFill>
                <a:latin typeface="微软雅黑" charset="0"/>
                <a:ea typeface="微软雅黑" charset="0"/>
                <a:cs typeface="微软雅黑" charset="0"/>
                <a:sym typeface="+mn-ea"/>
              </a:rPr>
              <a:t>环境</a:t>
            </a:r>
            <a:r>
              <a:rPr sz="1200">
                <a:latin typeface="微软雅黑" charset="0"/>
                <a:ea typeface="微软雅黑" charset="0"/>
                <a:cs typeface="微软雅黑" charset="0"/>
                <a:sym typeface="+mn-ea"/>
              </a:rPr>
              <a:t>（强化学习策略的训练需要与用户进行大量互动）； </a:t>
            </a:r>
            <a:r>
              <a:rPr sz="1200">
                <a:solidFill>
                  <a:srgbClr val="FF0000"/>
                </a:solidFill>
                <a:latin typeface="微软雅黑" charset="0"/>
                <a:ea typeface="微软雅黑" charset="0"/>
                <a:cs typeface="微软雅黑" charset="0"/>
                <a:sym typeface="+mn-ea"/>
              </a:rPr>
              <a:t>奖励函数</a:t>
            </a:r>
            <a:r>
              <a:rPr sz="1200">
                <a:latin typeface="微软雅黑" charset="0"/>
                <a:ea typeface="微软雅黑" charset="0"/>
                <a:cs typeface="微软雅黑" charset="0"/>
                <a:sym typeface="+mn-ea"/>
              </a:rPr>
              <a:t>和</a:t>
            </a:r>
            <a:r>
              <a:rPr sz="1200">
                <a:solidFill>
                  <a:srgbClr val="FF0000"/>
                </a:solidFill>
                <a:latin typeface="微软雅黑" charset="0"/>
                <a:ea typeface="微软雅黑" charset="0"/>
                <a:cs typeface="微软雅黑" charset="0"/>
                <a:sym typeface="+mn-ea"/>
              </a:rPr>
              <a:t>环境</a:t>
            </a:r>
            <a:r>
              <a:rPr sz="1200">
                <a:latin typeface="微软雅黑" charset="0"/>
                <a:ea typeface="微软雅黑" charset="0"/>
                <a:cs typeface="微软雅黑" charset="0"/>
                <a:sym typeface="+mn-ea"/>
              </a:rPr>
              <a:t>都没有明确的模型表示，这使得 RL 的应用具有很大的挑战性。 在本文中，</a:t>
            </a:r>
            <a:r>
              <a:rPr lang="zh-CN" sz="1200">
                <a:latin typeface="微软雅黑" charset="0"/>
                <a:ea typeface="微软雅黑" charset="0"/>
                <a:cs typeface="微软雅黑" charset="0"/>
                <a:sym typeface="+mn-ea"/>
              </a:rPr>
              <a:t>作者</a:t>
            </a:r>
            <a:r>
              <a:rPr sz="1200">
                <a:latin typeface="微软雅黑" charset="0"/>
                <a:ea typeface="微软雅黑" charset="0"/>
                <a:cs typeface="微软雅黑" charset="0"/>
                <a:sym typeface="+mn-ea"/>
              </a:rPr>
              <a:t>为推荐系统提出了一种新的基于模型</a:t>
            </a: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model-based</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的强化学习框架，开发了一个生成对抗网络</a:t>
            </a:r>
            <a:r>
              <a:rPr lang="zh-CN"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GAN</a:t>
            </a:r>
            <a:r>
              <a:rPr lang="zh-CN" sz="1200">
                <a:latin typeface="微软雅黑" charset="0"/>
                <a:ea typeface="微软雅黑" charset="0"/>
                <a:cs typeface="微软雅黑" charset="0"/>
                <a:sym typeface="+mn-ea"/>
              </a:rPr>
              <a:t>）</a:t>
            </a:r>
            <a:r>
              <a:rPr sz="1200">
                <a:latin typeface="微软雅黑" charset="0"/>
                <a:ea typeface="微软雅黑" charset="0"/>
                <a:cs typeface="微软雅黑" charset="0"/>
                <a:sym typeface="+mn-ea"/>
              </a:rPr>
              <a:t>来模仿用户行为动态并学习她的奖励函数。 使用这个用户模型作为模拟环境，</a:t>
            </a:r>
            <a:r>
              <a:rPr lang="zh-CN" sz="1200">
                <a:latin typeface="微软雅黑" charset="0"/>
                <a:ea typeface="微软雅黑" charset="0"/>
                <a:cs typeface="微软雅黑" charset="0"/>
                <a:sym typeface="+mn-ea"/>
              </a:rPr>
              <a:t>作者</a:t>
            </a:r>
            <a:r>
              <a:rPr sz="1200">
                <a:latin typeface="微软雅黑" charset="0"/>
                <a:ea typeface="微软雅黑" charset="0"/>
                <a:cs typeface="微软雅黑" charset="0"/>
                <a:sym typeface="+mn-ea"/>
              </a:rPr>
              <a:t>开发了一种新颖的 DQN 算法来获得可以有效处理大量候选项目的组合推荐策略。 在对真实数据的实验中，</a:t>
            </a:r>
            <a:r>
              <a:rPr lang="zh-CN" sz="1200">
                <a:latin typeface="微软雅黑" charset="0"/>
                <a:ea typeface="微软雅黑" charset="0"/>
                <a:cs typeface="微软雅黑" charset="0"/>
                <a:sym typeface="+mn-ea"/>
              </a:rPr>
              <a:t>实验</a:t>
            </a:r>
            <a:r>
              <a:rPr sz="1200">
                <a:latin typeface="微软雅黑" charset="0"/>
                <a:ea typeface="微软雅黑" charset="0"/>
                <a:cs typeface="微软雅黑" charset="0"/>
                <a:sym typeface="+mn-ea"/>
              </a:rPr>
              <a:t>表明这种生成对抗用户模型可以比替代方案更好地解释用户行为，并且基于该模型的 RL 策略可以为用户带来更好的长期奖励和更高的系统点击率。</a:t>
            </a:r>
            <a:endParaRPr sz="1200">
              <a:latin typeface="微软雅黑" charset="0"/>
              <a:ea typeface="微软雅黑" charset="0"/>
              <a:cs typeface="微软雅黑" charset="0"/>
              <a:sym typeface="+mn-ea"/>
            </a:endParaRPr>
          </a:p>
        </p:txBody>
      </p:sp>
      <p:pic>
        <p:nvPicPr>
          <p:cNvPr id="12" name="图片 11"/>
          <p:cNvPicPr>
            <a:picLocks noChangeAspect="1"/>
          </p:cNvPicPr>
          <p:nvPr/>
        </p:nvPicPr>
        <p:blipFill>
          <a:blip r:embed="rId2"/>
          <a:stretch>
            <a:fillRect/>
          </a:stretch>
        </p:blipFill>
        <p:spPr>
          <a:xfrm>
            <a:off x="323850" y="1419860"/>
            <a:ext cx="4814570" cy="2706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00" fill="hold"/>
                                        <p:tgtEl>
                                          <p:spTgt spid="72"/>
                                        </p:tgtEl>
                                        <p:attrNameLst>
                                          <p:attrName>ppt_x</p:attrName>
                                        </p:attrNameLst>
                                      </p:cBhvr>
                                      <p:tavLst>
                                        <p:tav tm="0">
                                          <p:val>
                                            <p:strVal val="0-#ppt_w/2"/>
                                          </p:val>
                                        </p:tav>
                                        <p:tav tm="100000">
                                          <p:val>
                                            <p:strVal val="#ppt_x"/>
                                          </p:val>
                                        </p:tav>
                                      </p:tavLst>
                                    </p:anim>
                                    <p:anim calcmode="lin" valueType="num">
                                      <p:cBhvr additive="base">
                                        <p:cTn id="8" dur="2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200" fill="hold"/>
                                        <p:tgtEl>
                                          <p:spTgt spid="73"/>
                                        </p:tgtEl>
                                        <p:attrNameLst>
                                          <p:attrName>ppt_x</p:attrName>
                                        </p:attrNameLst>
                                      </p:cBhvr>
                                      <p:tavLst>
                                        <p:tav tm="0">
                                          <p:val>
                                            <p:strVal val="0-#ppt_w/2"/>
                                          </p:val>
                                        </p:tav>
                                        <p:tav tm="100000">
                                          <p:val>
                                            <p:strVal val="#ppt_x"/>
                                          </p:val>
                                        </p:tav>
                                      </p:tavLst>
                                    </p:anim>
                                    <p:anim calcmode="lin" valueType="num">
                                      <p:cBhvr additive="base">
                                        <p:cTn id="13" dur="2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bldLvl="0" animBg="1"/>
      <p:bldP spid="73" grpId="0" bldLvl="0" animBg="1"/>
    </p:bldLst>
  </p:timing>
</p:sld>
</file>

<file path=ppt/tags/tag1.xml><?xml version="1.0" encoding="utf-8"?>
<p:tagLst xmlns:p="http://schemas.openxmlformats.org/presentationml/2006/main">
  <p:tag name="ISPRING_PRESENTATION_TITLE" val="毕业论文答辩PPT.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8893</Words>
  <Application>WPS 演示</Application>
  <PresentationFormat>全屏显示(16:9)</PresentationFormat>
  <Paragraphs>305</Paragraphs>
  <Slides>32</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宋体</vt:lpstr>
      <vt:lpstr>Wingdings</vt:lpstr>
      <vt:lpstr>微软雅黑</vt:lpstr>
      <vt:lpstr>汉仪旗黑</vt:lpstr>
      <vt:lpstr>微软雅黑</vt:lpstr>
      <vt:lpstr>Calibri</vt:lpstr>
      <vt:lpstr>Helvetica Neue</vt:lpstr>
      <vt:lpstr>宋体</vt:lpstr>
      <vt:lpstr>Arial Unicode MS</vt:lpstr>
      <vt:lpstr>汉仪书宋二KW</vt:lpstr>
      <vt:lpstr>DejaVu Math TeX Gyre</vt:lpstr>
      <vt:lpstr>Times New Roman Regular</vt:lpstr>
      <vt:lpstr>Times New Roman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毕业论文答辩PPT.p</dc:title>
  <dc:creator/>
  <cp:lastModifiedBy>allenpandas</cp:lastModifiedBy>
  <cp:revision>430</cp:revision>
  <dcterms:created xsi:type="dcterms:W3CDTF">2024-02-02T16:03:41Z</dcterms:created>
  <dcterms:modified xsi:type="dcterms:W3CDTF">2024-02-02T16:03:41Z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F9D1C6E07412E0A6495F556344742767</vt:lpwstr>
  </property>
  <property fmtid="{D5CDD505-2E9C-101B-9397-08002B2CF9AE}" pid="3" name="KSOProductBuildVer">
    <vt:lpwstr>2052-6.5.0.8619</vt:lpwstr>
  </property>
</Properties>
</file>